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bmp" ContentType="image/bmp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8"/>
  </p:handoutMasterIdLst>
  <p:sldIdLst>
    <p:sldId id="258" r:id="rId3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58" r:id="rId93"/>
    <p:sldId id="359" r:id="rId94"/>
    <p:sldId id="349" r:id="rId95"/>
    <p:sldId id="350" r:id="rId96"/>
    <p:sldId id="352" r:id="rId97"/>
    <p:sldId id="353" r:id="rId98"/>
    <p:sldId id="354" r:id="rId99"/>
    <p:sldId id="355" r:id="rId100"/>
    <p:sldId id="356" r:id="rId101"/>
    <p:sldId id="357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2" r:id="rId115"/>
    <p:sldId id="373" r:id="rId116"/>
    <p:sldId id="374" r:id="rId117"/>
    <p:sldId id="375" r:id="rId118"/>
    <p:sldId id="376" r:id="rId119"/>
    <p:sldId id="377" r:id="rId120"/>
    <p:sldId id="378" r:id="rId121"/>
    <p:sldId id="380" r:id="rId122"/>
    <p:sldId id="381" r:id="rId123"/>
    <p:sldId id="382" r:id="rId124"/>
    <p:sldId id="383" r:id="rId125"/>
    <p:sldId id="384" r:id="rId126"/>
    <p:sldId id="385" r:id="rId127"/>
    <p:sldId id="386" r:id="rId128"/>
    <p:sldId id="387" r:id="rId129"/>
    <p:sldId id="388" r:id="rId130"/>
    <p:sldId id="389" r:id="rId131"/>
    <p:sldId id="390" r:id="rId132"/>
    <p:sldId id="391" r:id="rId133"/>
    <p:sldId id="392" r:id="rId134"/>
    <p:sldId id="393" r:id="rId135"/>
    <p:sldId id="394" r:id="rId136"/>
    <p:sldId id="395" r:id="rId137"/>
    <p:sldId id="396" r:id="rId138"/>
    <p:sldId id="397" r:id="rId139"/>
    <p:sldId id="398" r:id="rId140"/>
    <p:sldId id="399" r:id="rId141"/>
    <p:sldId id="400" r:id="rId142"/>
    <p:sldId id="401" r:id="rId143"/>
    <p:sldId id="402" r:id="rId144"/>
    <p:sldId id="403" r:id="rId145"/>
    <p:sldId id="404" r:id="rId146"/>
    <p:sldId id="405" r:id="rId147"/>
    <p:sldId id="406" r:id="rId148"/>
    <p:sldId id="407" r:id="rId149"/>
    <p:sldId id="408" r:id="rId150"/>
    <p:sldId id="409" r:id="rId151"/>
    <p:sldId id="410" r:id="rId152"/>
    <p:sldId id="411" r:id="rId153"/>
    <p:sldId id="412" r:id="rId154"/>
    <p:sldId id="413" r:id="rId155"/>
    <p:sldId id="414" r:id="rId156"/>
    <p:sldId id="415" r:id="rId157"/>
    <p:sldId id="416" r:id="rId158"/>
    <p:sldId id="417" r:id="rId159"/>
    <p:sldId id="418" r:id="rId160"/>
    <p:sldId id="419" r:id="rId161"/>
    <p:sldId id="420" r:id="rId162"/>
    <p:sldId id="421" r:id="rId163"/>
    <p:sldId id="422" r:id="rId164"/>
    <p:sldId id="423" r:id="rId165"/>
    <p:sldId id="424" r:id="rId166"/>
    <p:sldId id="425" r:id="rId167"/>
    <p:sldId id="426" r:id="rId168"/>
    <p:sldId id="427" r:id="rId169"/>
    <p:sldId id="428" r:id="rId170"/>
    <p:sldId id="429" r:id="rId171"/>
    <p:sldId id="379" r:id="rId172"/>
    <p:sldId id="430" r:id="rId173"/>
    <p:sldId id="432" r:id="rId174"/>
    <p:sldId id="433" r:id="rId175"/>
    <p:sldId id="434" r:id="rId176"/>
    <p:sldId id="435" r:id="rId177"/>
    <p:sldId id="431" r:id="rId178"/>
    <p:sldId id="436" r:id="rId179"/>
    <p:sldId id="437" r:id="rId180"/>
    <p:sldId id="438" r:id="rId181"/>
    <p:sldId id="439" r:id="rId182"/>
    <p:sldId id="440" r:id="rId183"/>
    <p:sldId id="442" r:id="rId184"/>
    <p:sldId id="443" r:id="rId185"/>
    <p:sldId id="444" r:id="rId186"/>
    <p:sldId id="445" r:id="rId187"/>
    <p:sldId id="446" r:id="rId188"/>
    <p:sldId id="447" r:id="rId189"/>
    <p:sldId id="448" r:id="rId190"/>
    <p:sldId id="449" r:id="rId191"/>
    <p:sldId id="450" r:id="rId192"/>
    <p:sldId id="451" r:id="rId193"/>
    <p:sldId id="452" r:id="rId194"/>
    <p:sldId id="453" r:id="rId195"/>
    <p:sldId id="454" r:id="rId196"/>
    <p:sldId id="455" r:id="rId197"/>
    <p:sldId id="456" r:id="rId198"/>
    <p:sldId id="457" r:id="rId199"/>
    <p:sldId id="458" r:id="rId200"/>
    <p:sldId id="459" r:id="rId201"/>
    <p:sldId id="460" r:id="rId202"/>
    <p:sldId id="461" r:id="rId203"/>
    <p:sldId id="462" r:id="rId204"/>
    <p:sldId id="463" r:id="rId205"/>
    <p:sldId id="464" r:id="rId206"/>
    <p:sldId id="465" r:id="rId207"/>
  </p:sldIdLst>
  <p:sldSz cx="9144000" cy="6858000" type="screen4x3"/>
  <p:notesSz cx="7105650" cy="10236200"/>
  <p:defaultTextStyle>
    <a:defPPr>
      <a:defRPr lang="de-DE"/>
    </a:defPPr>
    <a:lvl1pPr marL="0" lvl="0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1pPr>
    <a:lvl2pPr marL="457200" lvl="1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2pPr>
    <a:lvl3pPr marL="914400" lvl="2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3pPr>
    <a:lvl4pPr marL="1371600" lvl="3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4pPr>
    <a:lvl5pPr marL="1828800" lvl="4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5pPr>
    <a:lvl6pPr marL="2286000" lvl="5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6pPr>
    <a:lvl7pPr marL="2743200" lvl="6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7pPr>
    <a:lvl8pPr marL="3200400" lvl="7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8pPr>
    <a:lvl9pPr marL="3657600" lvl="8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accent2"/>
        </a:solidFill>
        <a:latin typeface="Arial" panose="020B0604020202020204" pitchFamily="34" charset="0"/>
        <a:ea typeface="华文新魏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00"/>
    <a:srgbClr val="1C1C1C"/>
    <a:srgbClr val="5F5F5F"/>
    <a:srgbClr val="808080"/>
    <a:srgbClr val="A50021"/>
    <a:srgbClr val="FFCC00"/>
    <a:srgbClr val="A4240A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981"/>
    <p:restoredTop sz="90929"/>
  </p:normalViewPr>
  <p:slideViewPr>
    <p:cSldViewPr showGuides="1">
      <p:cViewPr varScale="1">
        <p:scale>
          <a:sx n="71" d="100"/>
          <a:sy n="71" d="100"/>
        </p:scale>
        <p:origin x="-78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60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1" Type="http://schemas.openxmlformats.org/officeDocument/2006/relationships/tableStyles" Target="tableStyles.xml"/><Relationship Id="rId210" Type="http://schemas.openxmlformats.org/officeDocument/2006/relationships/viewProps" Target="viewProps.xml"/><Relationship Id="rId21" Type="http://schemas.openxmlformats.org/officeDocument/2006/relationships/slide" Target="slides/slide18.xml"/><Relationship Id="rId209" Type="http://schemas.openxmlformats.org/officeDocument/2006/relationships/presProps" Target="presProps.xml"/><Relationship Id="rId208" Type="http://schemas.openxmlformats.org/officeDocument/2006/relationships/handoutMaster" Target="handoutMasters/handoutMaster1.xml"/><Relationship Id="rId207" Type="http://schemas.openxmlformats.org/officeDocument/2006/relationships/slide" Target="slides/slide204.xml"/><Relationship Id="rId206" Type="http://schemas.openxmlformats.org/officeDocument/2006/relationships/slide" Target="slides/slide203.xml"/><Relationship Id="rId205" Type="http://schemas.openxmlformats.org/officeDocument/2006/relationships/slide" Target="slides/slide202.xml"/><Relationship Id="rId204" Type="http://schemas.openxmlformats.org/officeDocument/2006/relationships/slide" Target="slides/slide201.xml"/><Relationship Id="rId203" Type="http://schemas.openxmlformats.org/officeDocument/2006/relationships/slide" Target="slides/slide200.xml"/><Relationship Id="rId202" Type="http://schemas.openxmlformats.org/officeDocument/2006/relationships/slide" Target="slides/slide199.xml"/><Relationship Id="rId201" Type="http://schemas.openxmlformats.org/officeDocument/2006/relationships/slide" Target="slides/slide198.xml"/><Relationship Id="rId200" Type="http://schemas.openxmlformats.org/officeDocument/2006/relationships/slide" Target="slides/slide197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9" Type="http://schemas.openxmlformats.org/officeDocument/2006/relationships/slide" Target="slides/slide196.xml"/><Relationship Id="rId198" Type="http://schemas.openxmlformats.org/officeDocument/2006/relationships/slide" Target="slides/slide195.xml"/><Relationship Id="rId197" Type="http://schemas.openxmlformats.org/officeDocument/2006/relationships/slide" Target="slides/slide194.xml"/><Relationship Id="rId196" Type="http://schemas.openxmlformats.org/officeDocument/2006/relationships/slide" Target="slides/slide193.xml"/><Relationship Id="rId195" Type="http://schemas.openxmlformats.org/officeDocument/2006/relationships/slide" Target="slides/slide192.xml"/><Relationship Id="rId194" Type="http://schemas.openxmlformats.org/officeDocument/2006/relationships/slide" Target="slides/slide191.xml"/><Relationship Id="rId193" Type="http://schemas.openxmlformats.org/officeDocument/2006/relationships/slide" Target="slides/slide190.xml"/><Relationship Id="rId192" Type="http://schemas.openxmlformats.org/officeDocument/2006/relationships/slide" Target="slides/slide189.xml"/><Relationship Id="rId191" Type="http://schemas.openxmlformats.org/officeDocument/2006/relationships/slide" Target="slides/slide188.xml"/><Relationship Id="rId190" Type="http://schemas.openxmlformats.org/officeDocument/2006/relationships/slide" Target="slides/slide187.xml"/><Relationship Id="rId19" Type="http://schemas.openxmlformats.org/officeDocument/2006/relationships/slide" Target="slides/slide16.xml"/><Relationship Id="rId189" Type="http://schemas.openxmlformats.org/officeDocument/2006/relationships/slide" Target="slides/slide186.xml"/><Relationship Id="rId188" Type="http://schemas.openxmlformats.org/officeDocument/2006/relationships/slide" Target="slides/slide185.xml"/><Relationship Id="rId187" Type="http://schemas.openxmlformats.org/officeDocument/2006/relationships/slide" Target="slides/slide184.xml"/><Relationship Id="rId186" Type="http://schemas.openxmlformats.org/officeDocument/2006/relationships/slide" Target="slides/slide183.xml"/><Relationship Id="rId185" Type="http://schemas.openxmlformats.org/officeDocument/2006/relationships/slide" Target="slides/slide182.xml"/><Relationship Id="rId184" Type="http://schemas.openxmlformats.org/officeDocument/2006/relationships/slide" Target="slides/slide181.xml"/><Relationship Id="rId183" Type="http://schemas.openxmlformats.org/officeDocument/2006/relationships/slide" Target="slides/slide180.xml"/><Relationship Id="rId182" Type="http://schemas.openxmlformats.org/officeDocument/2006/relationships/slide" Target="slides/slide179.xml"/><Relationship Id="rId181" Type="http://schemas.openxmlformats.org/officeDocument/2006/relationships/slide" Target="slides/slide178.xml"/><Relationship Id="rId180" Type="http://schemas.openxmlformats.org/officeDocument/2006/relationships/slide" Target="slides/slide177.xml"/><Relationship Id="rId18" Type="http://schemas.openxmlformats.org/officeDocument/2006/relationships/slide" Target="slides/slide15.xml"/><Relationship Id="rId179" Type="http://schemas.openxmlformats.org/officeDocument/2006/relationships/slide" Target="slides/slide176.xml"/><Relationship Id="rId178" Type="http://schemas.openxmlformats.org/officeDocument/2006/relationships/slide" Target="slides/slide175.xml"/><Relationship Id="rId177" Type="http://schemas.openxmlformats.org/officeDocument/2006/relationships/slide" Target="slides/slide174.xml"/><Relationship Id="rId176" Type="http://schemas.openxmlformats.org/officeDocument/2006/relationships/slide" Target="slides/slide173.xml"/><Relationship Id="rId175" Type="http://schemas.openxmlformats.org/officeDocument/2006/relationships/slide" Target="slides/slide172.xml"/><Relationship Id="rId174" Type="http://schemas.openxmlformats.org/officeDocument/2006/relationships/slide" Target="slides/slide171.xml"/><Relationship Id="rId173" Type="http://schemas.openxmlformats.org/officeDocument/2006/relationships/slide" Target="slides/slide170.xml"/><Relationship Id="rId172" Type="http://schemas.openxmlformats.org/officeDocument/2006/relationships/slide" Target="slides/slide169.xml"/><Relationship Id="rId171" Type="http://schemas.openxmlformats.org/officeDocument/2006/relationships/slide" Target="slides/slide168.xml"/><Relationship Id="rId170" Type="http://schemas.openxmlformats.org/officeDocument/2006/relationships/slide" Target="slides/slide167.xml"/><Relationship Id="rId17" Type="http://schemas.openxmlformats.org/officeDocument/2006/relationships/slide" Target="slides/slide14.xml"/><Relationship Id="rId169" Type="http://schemas.openxmlformats.org/officeDocument/2006/relationships/slide" Target="slides/slide166.xml"/><Relationship Id="rId168" Type="http://schemas.openxmlformats.org/officeDocument/2006/relationships/slide" Target="slides/slide165.xml"/><Relationship Id="rId167" Type="http://schemas.openxmlformats.org/officeDocument/2006/relationships/slide" Target="slides/slide164.xml"/><Relationship Id="rId166" Type="http://schemas.openxmlformats.org/officeDocument/2006/relationships/slide" Target="slides/slide163.xml"/><Relationship Id="rId165" Type="http://schemas.openxmlformats.org/officeDocument/2006/relationships/slide" Target="slides/slide162.xml"/><Relationship Id="rId164" Type="http://schemas.openxmlformats.org/officeDocument/2006/relationships/slide" Target="slides/slide161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3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2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png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png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png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png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png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png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png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png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png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png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png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png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png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png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png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png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png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png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png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png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png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png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png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png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png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png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png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png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png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png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png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png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png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png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png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png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png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png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png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png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png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png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png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png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png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png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png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png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png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png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png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png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png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png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png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png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png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png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png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png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png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png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png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png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png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png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png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png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png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png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png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png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image" Target="../media/image21.wmf"/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png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png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ng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png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png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png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png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ng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png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png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png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png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png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png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png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png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png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png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png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png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png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png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png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png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png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png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png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png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png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png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png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png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png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png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png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png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png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png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png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png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png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png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png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7522" name="页眉占位符 1075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750" cy="511175"/>
          </a:xfrm>
          <a:prstGeom prst="rect">
            <a:avLst/>
          </a:prstGeom>
          <a:noFill/>
          <a:ln w="9525">
            <a:noFill/>
          </a:ln>
        </p:spPr>
        <p:txBody>
          <a:bodyPr lIns="99094" tIns="49547" rIns="99094" bIns="49547"/>
          <a:p>
            <a:pPr lvl="0" defTabSz="990600"/>
            <a:endParaRPr lang="en-US" altLang="zh-CN" sz="1300"/>
          </a:p>
        </p:txBody>
      </p:sp>
      <p:sp>
        <p:nvSpPr>
          <p:cNvPr id="107523" name="日期占位符 10752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9750" cy="511175"/>
          </a:xfrm>
          <a:prstGeom prst="rect">
            <a:avLst/>
          </a:prstGeom>
          <a:noFill/>
          <a:ln w="9525">
            <a:noFill/>
          </a:ln>
        </p:spPr>
        <p:txBody>
          <a:bodyPr lIns="99094" tIns="49547" rIns="99094" bIns="49547"/>
          <a:p>
            <a:pPr lvl="0" algn="r" defTabSz="990600"/>
            <a:endParaRPr lang="en-US" altLang="zh-CN" sz="1300"/>
          </a:p>
        </p:txBody>
      </p:sp>
      <p:sp>
        <p:nvSpPr>
          <p:cNvPr id="107524" name="页脚占位符 10752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9750" cy="512763"/>
          </a:xfrm>
          <a:prstGeom prst="rect">
            <a:avLst/>
          </a:prstGeom>
          <a:noFill/>
          <a:ln w="9525">
            <a:noFill/>
          </a:ln>
        </p:spPr>
        <p:txBody>
          <a:bodyPr lIns="99094" tIns="49547" rIns="99094" bIns="49547" anchor="b" anchorCtr="0"/>
          <a:p>
            <a:pPr lvl="0" defTabSz="990600"/>
            <a:endParaRPr lang="en-US" altLang="zh-CN" sz="1300"/>
          </a:p>
        </p:txBody>
      </p:sp>
      <p:sp>
        <p:nvSpPr>
          <p:cNvPr id="107525" name="灯片编号占位符 10752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9750" cy="512763"/>
          </a:xfrm>
          <a:prstGeom prst="rect">
            <a:avLst/>
          </a:prstGeom>
          <a:noFill/>
          <a:ln w="9525">
            <a:noFill/>
          </a:ln>
        </p:spPr>
        <p:txBody>
          <a:bodyPr lIns="99094" tIns="49547" rIns="99094" bIns="49547" anchor="b" anchorCtr="0"/>
          <a:p>
            <a:pPr lvl="0" algn="r" defTabSz="990600"/>
            <a:fld id="{9A0DB2DC-4C9A-4742-B13C-FB6460FD3503}" type="slidenum">
              <a:rPr lang="en-US" altLang="zh-CN" sz="1300"/>
            </a:fld>
            <a:endParaRPr lang="en-US" altLang="zh-CN" sz="13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页眉占位符 38913"/>
          <p:cNvSpPr>
            <a:spLocks noGrp="1"/>
          </p:cNvSpPr>
          <p:nvPr>
            <p:ph type="hdr" sz="quarter"/>
          </p:nvPr>
        </p:nvSpPr>
        <p:spPr>
          <a:xfrm>
            <a:off x="0" y="104775"/>
            <a:ext cx="565150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97533" tIns="50717" rIns="97533" bIns="50717" anchor="ctr" anchorCtr="0">
            <a:spAutoFit/>
          </a:bodyPr>
          <a:p>
            <a:pPr lvl="0" defTabSz="990600"/>
            <a:endParaRPr lang="en-US" altLang="zh-CN" sz="1300" dirty="0"/>
          </a:p>
        </p:txBody>
      </p:sp>
      <p:sp>
        <p:nvSpPr>
          <p:cNvPr id="38915" name="日期占位符 38914"/>
          <p:cNvSpPr>
            <a:spLocks noGrp="1"/>
          </p:cNvSpPr>
          <p:nvPr>
            <p:ph type="dt" idx="1"/>
          </p:nvPr>
        </p:nvSpPr>
        <p:spPr>
          <a:xfrm>
            <a:off x="6094413" y="104775"/>
            <a:ext cx="1011237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97533" tIns="50717" rIns="97533" bIns="50717" anchor="ctr" anchorCtr="0">
            <a:spAutoFit/>
          </a:bodyPr>
          <a:p>
            <a:pPr lvl="0" algn="r" defTabSz="990600"/>
            <a:endParaRPr lang="en-US" altLang="zh-CN" sz="1300" dirty="0"/>
          </a:p>
        </p:txBody>
      </p:sp>
      <p:sp>
        <p:nvSpPr>
          <p:cNvPr id="38916" name="幻灯片图像占位符 38915"/>
          <p:cNvSpPr>
            <a:spLocks noTextEdit="1"/>
          </p:cNvSpPr>
          <p:nvPr>
            <p:ph type="sldImg" idx="2"/>
          </p:nvPr>
        </p:nvSpPr>
        <p:spPr>
          <a:xfrm>
            <a:off x="993775" y="768350"/>
            <a:ext cx="5118100" cy="3838575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8917" name="文本占位符 38916"/>
          <p:cNvSpPr>
            <a:spLocks noGrp="1"/>
          </p:cNvSpPr>
          <p:nvPr>
            <p:ph type="body" sz="quarter" idx="3"/>
          </p:nvPr>
        </p:nvSpPr>
        <p:spPr>
          <a:xfrm>
            <a:off x="947738" y="6545263"/>
            <a:ext cx="4019550" cy="1236662"/>
          </a:xfrm>
          <a:prstGeom prst="rect">
            <a:avLst/>
          </a:prstGeom>
          <a:noFill/>
          <a:ln w="9525">
            <a:noFill/>
          </a:ln>
        </p:spPr>
        <p:txBody>
          <a:bodyPr wrap="none" lIns="97533" tIns="50717" rIns="97533" bIns="50717" anchor="ctr" anchorCtr="0">
            <a:spAutoFit/>
          </a:bodyPr>
          <a:p>
            <a:pPr lvl="0"/>
            <a:r>
              <a:rPr lang="en-US" altLang="zh-CN" dirty="0"/>
              <a:t>Klicken Sie, um die Formate des Vorlagentextes zu bearbeiten</a:t>
            </a:r>
            <a:endParaRPr lang="en-US" altLang="zh-CN" dirty="0"/>
          </a:p>
          <a:p>
            <a:pPr lvl="1"/>
            <a:r>
              <a:rPr lang="en-US" altLang="zh-CN" dirty="0"/>
              <a:t>Zweite Ebene</a:t>
            </a:r>
            <a:endParaRPr lang="en-US" altLang="zh-CN" dirty="0"/>
          </a:p>
          <a:p>
            <a:pPr lvl="2"/>
            <a:r>
              <a:rPr lang="en-US" altLang="zh-CN" dirty="0"/>
              <a:t>Dritte Ebene</a:t>
            </a:r>
            <a:endParaRPr lang="en-US" altLang="zh-CN" dirty="0"/>
          </a:p>
          <a:p>
            <a:pPr lvl="3"/>
            <a:r>
              <a:rPr lang="en-US" altLang="zh-CN" dirty="0"/>
              <a:t>Vierte Ebene</a:t>
            </a:r>
            <a:endParaRPr lang="en-US" altLang="zh-CN" dirty="0"/>
          </a:p>
          <a:p>
            <a:pPr lvl="4"/>
            <a:r>
              <a:rPr lang="en-US" altLang="zh-CN" dirty="0"/>
              <a:t>Fünfte Ebene</a:t>
            </a:r>
            <a:endParaRPr lang="en-US" altLang="zh-CN" dirty="0"/>
          </a:p>
        </p:txBody>
      </p:sp>
      <p:sp>
        <p:nvSpPr>
          <p:cNvPr id="38918" name="页脚占位符 38917"/>
          <p:cNvSpPr>
            <a:spLocks noGrp="1"/>
          </p:cNvSpPr>
          <p:nvPr>
            <p:ph type="ftr" sz="quarter" idx="4"/>
          </p:nvPr>
        </p:nvSpPr>
        <p:spPr>
          <a:xfrm>
            <a:off x="0" y="9936163"/>
            <a:ext cx="635000" cy="300037"/>
          </a:xfrm>
          <a:prstGeom prst="rect">
            <a:avLst/>
          </a:prstGeom>
          <a:noFill/>
          <a:ln w="9525">
            <a:noFill/>
          </a:ln>
        </p:spPr>
        <p:txBody>
          <a:bodyPr wrap="none" lIns="97533" tIns="50717" rIns="97533" bIns="50717" anchor="b" anchorCtr="0">
            <a:spAutoFit/>
          </a:bodyPr>
          <a:p>
            <a:pPr lvl="0" defTabSz="990600"/>
            <a:endParaRPr lang="en-US" altLang="zh-CN" sz="1300" dirty="0"/>
          </a:p>
        </p:txBody>
      </p:sp>
      <p:sp>
        <p:nvSpPr>
          <p:cNvPr id="38919" name="灯片编号占位符 38918"/>
          <p:cNvSpPr>
            <a:spLocks noGrp="1"/>
          </p:cNvSpPr>
          <p:nvPr>
            <p:ph type="sldNum" sz="quarter" idx="5"/>
          </p:nvPr>
        </p:nvSpPr>
        <p:spPr>
          <a:xfrm>
            <a:off x="6718300" y="9936163"/>
            <a:ext cx="387350" cy="300037"/>
          </a:xfrm>
          <a:prstGeom prst="rect">
            <a:avLst/>
          </a:prstGeom>
          <a:noFill/>
          <a:ln w="9525">
            <a:noFill/>
          </a:ln>
        </p:spPr>
        <p:txBody>
          <a:bodyPr wrap="none" lIns="97533" tIns="50717" rIns="97533" bIns="50717" anchor="b" anchorCtr="0">
            <a:spAutoFit/>
          </a:bodyPr>
          <a:p>
            <a:pPr lvl="0" algn="r" defTabSz="990600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 defTabSz="990600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135170" name="幻灯片图像占位符 135169"/>
          <p:cNvSpPr/>
          <p:nvPr>
            <p:ph type="sldImg"/>
          </p:nvPr>
        </p:nvSpPr>
        <p:spPr>
          <a:xfrm>
            <a:off x="993775" y="768350"/>
            <a:ext cx="5118100" cy="3838575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5171" name="文本占位符 135170"/>
          <p:cNvSpPr/>
          <p:nvPr>
            <p:ph type="body" idx="1"/>
          </p:nvPr>
        </p:nvSpPr>
        <p:spPr>
          <a:xfrm>
            <a:off x="947738" y="4862513"/>
            <a:ext cx="5210175" cy="4605337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99094" tIns="49547" rIns="99094" bIns="49547" anchor="t" anchorCtr="0"/>
          <a:p>
            <a:pPr lvl="0"/>
            <a:endParaRPr lang="en-US" altLang="x-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 defTabSz="990600"/>
            <a:fld id="{9A0DB2DC-4C9A-4742-B13C-FB6460FD3503}" type="slidenum">
              <a:rPr lang="en-US" altLang="zh-CN" sz="1300" dirty="0"/>
            </a:fld>
            <a:endParaRPr lang="en-US" altLang="zh-CN" sz="1300" dirty="0"/>
          </a:p>
        </p:txBody>
      </p:sp>
      <p:sp>
        <p:nvSpPr>
          <p:cNvPr id="137218" name="幻灯片图像占位符 137217"/>
          <p:cNvSpPr/>
          <p:nvPr>
            <p:ph type="sldImg"/>
          </p:nvPr>
        </p:nvSpPr>
        <p:spPr>
          <a:xfrm>
            <a:off x="993775" y="768350"/>
            <a:ext cx="5118100" cy="3838575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7219" name="文本占位符 137218"/>
          <p:cNvSpPr/>
          <p:nvPr>
            <p:ph type="body" idx="1"/>
          </p:nvPr>
        </p:nvSpPr>
        <p:spPr>
          <a:xfrm>
            <a:off x="947738" y="4862513"/>
            <a:ext cx="5210175" cy="4605337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99094" tIns="49547" rIns="99094" bIns="49547" anchor="t" anchorCtr="0"/>
          <a:p>
            <a:pPr lvl="0"/>
            <a:endParaRPr lang="en-US" altLang="x-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3850" y="88900"/>
            <a:ext cx="2089150" cy="6083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6400" y="88900"/>
            <a:ext cx="6146340" cy="6083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01725"/>
            <a:ext cx="4069842" cy="50704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3158" y="1101725"/>
            <a:ext cx="4069842" cy="50704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3B4CF"/>
            </a:gs>
            <a:gs pos="100000">
              <a:srgbClr val="D5DDE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59" name="矩形 1058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43486A"/>
          </a:solidFill>
          <a:ln w="9525" cap="flat" cmpd="sng">
            <a:solidFill>
              <a:srgbClr val="43486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 anchorCtr="0"/>
          <a:p>
            <a:pPr lvl="0" algn="ctr"/>
            <a:endParaRPr lang="en-US" altLang="x-none" sz="2400" dirty="0">
              <a:solidFill>
                <a:schemeClr val="tx1"/>
              </a:solidFill>
              <a:latin typeface="Verdana" panose="020B0604030504040204" pitchFamily="34" charset="0"/>
              <a:ea typeface="华文新魏" pitchFamily="2" charset="-122"/>
            </a:endParaRPr>
          </a:p>
        </p:txBody>
      </p:sp>
      <p:sp>
        <p:nvSpPr>
          <p:cNvPr id="1032" name="矩形 103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lvl="0" algn="ctr"/>
            <a:endParaRPr lang="en-US" altLang="x-none" sz="2400" dirty="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47" name="标题 1046"/>
          <p:cNvSpPr>
            <a:spLocks noGrp="1"/>
          </p:cNvSpPr>
          <p:nvPr>
            <p:ph type="title"/>
          </p:nvPr>
        </p:nvSpPr>
        <p:spPr>
          <a:xfrm>
            <a:off x="406400" y="88900"/>
            <a:ext cx="8356600" cy="635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de-DE" altLang="zh-CN" dirty="0"/>
              <a:t>Klicken Sie, um das Titelformat zu bearbeiten</a:t>
            </a:r>
            <a:endParaRPr lang="de-DE" altLang="zh-CN" dirty="0"/>
          </a:p>
        </p:txBody>
      </p:sp>
      <p:sp>
        <p:nvSpPr>
          <p:cNvPr id="1048" name="文本占位符 1047"/>
          <p:cNvSpPr>
            <a:spLocks noGrp="1"/>
          </p:cNvSpPr>
          <p:nvPr>
            <p:ph type="body" idx="1"/>
          </p:nvPr>
        </p:nvSpPr>
        <p:spPr>
          <a:xfrm>
            <a:off x="457200" y="1101725"/>
            <a:ext cx="8305800" cy="50704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p>
            <a:pPr lvl="0"/>
            <a:r>
              <a:rPr lang="de-DE" altLang="zh-CN" dirty="0"/>
              <a:t>Klicken Sie, um die Formate des Vorlagentextes zu bearbeiten</a:t>
            </a:r>
            <a:endParaRPr lang="de-DE" altLang="zh-CN" dirty="0"/>
          </a:p>
          <a:p>
            <a:pPr lvl="1"/>
            <a:r>
              <a:rPr lang="de-DE" altLang="zh-CN" dirty="0"/>
              <a:t>Zweite Ebene</a:t>
            </a:r>
            <a:endParaRPr lang="de-DE" altLang="zh-CN" dirty="0"/>
          </a:p>
          <a:p>
            <a:pPr lvl="2"/>
            <a:r>
              <a:rPr lang="de-DE" altLang="zh-CN" dirty="0"/>
              <a:t>Dritte Ebene</a:t>
            </a:r>
            <a:endParaRPr lang="de-DE" altLang="zh-CN" dirty="0"/>
          </a:p>
          <a:p>
            <a:pPr lvl="3"/>
            <a:r>
              <a:rPr lang="de-DE" altLang="zh-CN" dirty="0"/>
              <a:t>Vierte Ebene</a:t>
            </a:r>
            <a:endParaRPr lang="de-DE" altLang="zh-CN" dirty="0"/>
          </a:p>
          <a:p>
            <a:pPr lvl="4"/>
            <a:r>
              <a:rPr lang="de-DE" altLang="zh-CN" dirty="0"/>
              <a:t>Fünfte Ebene</a:t>
            </a:r>
            <a:endParaRPr lang="de-DE" altLang="zh-CN" dirty="0"/>
          </a:p>
        </p:txBody>
      </p:sp>
      <p:pic>
        <p:nvPicPr>
          <p:cNvPr id="1384" name="图片 1383" descr="Bruker_Optics-logo-special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7400" y="152400"/>
            <a:ext cx="2006600" cy="544513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accent2"/>
          </a:solidFill>
          <a:latin typeface="Arial" panose="020B0604020202020204" pitchFamily="34" charset="0"/>
          <a:ea typeface="华文新魏" pitchFamily="2" charset="-122"/>
          <a:cs typeface="+mn-cs"/>
        </a:defRPr>
      </a:lvl2pPr>
      <a:lvl3pPr marL="914400" lvl="2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accent2"/>
          </a:solidFill>
          <a:latin typeface="Arial" panose="020B0604020202020204" pitchFamily="34" charset="0"/>
          <a:ea typeface="华文新魏" pitchFamily="2" charset="-122"/>
          <a:cs typeface="+mn-cs"/>
        </a:defRPr>
      </a:lvl3pPr>
      <a:lvl4pPr marL="1371600" lvl="3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accent2"/>
          </a:solidFill>
          <a:latin typeface="Arial" panose="020B0604020202020204" pitchFamily="34" charset="0"/>
          <a:ea typeface="华文新魏" pitchFamily="2" charset="-122"/>
          <a:cs typeface="+mn-cs"/>
        </a:defRPr>
      </a:lvl4pPr>
      <a:lvl5pPr marL="1828800" lvl="4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accent2"/>
          </a:solidFill>
          <a:latin typeface="Arial" panose="020B0604020202020204" pitchFamily="34" charset="0"/>
          <a:ea typeface="华文新魏" pitchFamily="2" charset="-122"/>
          <a:cs typeface="+mn-cs"/>
        </a:defRPr>
      </a:lvl5pPr>
      <a:lvl6pPr marL="2286000" lvl="5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accent2"/>
          </a:solidFill>
          <a:latin typeface="Arial" panose="020B0604020202020204" pitchFamily="34" charset="0"/>
          <a:ea typeface="华文新魏" pitchFamily="2" charset="-122"/>
          <a:cs typeface="+mn-cs"/>
        </a:defRPr>
      </a:lvl6pPr>
      <a:lvl7pPr marL="2743200" lvl="6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accent2"/>
          </a:solidFill>
          <a:latin typeface="Arial" panose="020B0604020202020204" pitchFamily="34" charset="0"/>
          <a:ea typeface="华文新魏" pitchFamily="2" charset="-122"/>
          <a:cs typeface="+mn-cs"/>
        </a:defRPr>
      </a:lvl7pPr>
      <a:lvl8pPr marL="3200400" lvl="7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accent2"/>
          </a:solidFill>
          <a:latin typeface="Arial" panose="020B0604020202020204" pitchFamily="34" charset="0"/>
          <a:ea typeface="华文新魏" pitchFamily="2" charset="-122"/>
          <a:cs typeface="+mn-cs"/>
        </a:defRPr>
      </a:lvl8pPr>
      <a:lvl9pPr marL="3657600" lvl="8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0" i="0" u="none" kern="1200" baseline="0">
          <a:solidFill>
            <a:schemeClr val="accent2"/>
          </a:solidFill>
          <a:latin typeface="Arial" panose="020B0604020202020204" pitchFamily="34" charset="0"/>
          <a:ea typeface="华文新魏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0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0.png"/><Relationship Id="rId1" Type="http://schemas.openxmlformats.org/officeDocument/2006/relationships/oleObject" Target="../embeddings/oleObject85.bin"/></Relationships>
</file>

<file path=ppt/slides/_rels/slide10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1.png"/><Relationship Id="rId1" Type="http://schemas.openxmlformats.org/officeDocument/2006/relationships/oleObject" Target="../embeddings/oleObject86.bin"/></Relationships>
</file>

<file path=ppt/slides/_rels/slide10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2.png"/><Relationship Id="rId1" Type="http://schemas.openxmlformats.org/officeDocument/2006/relationships/oleObject" Target="../embeddings/oleObject87.bin"/></Relationships>
</file>

<file path=ppt/slides/_rels/slide10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3.png"/><Relationship Id="rId1" Type="http://schemas.openxmlformats.org/officeDocument/2006/relationships/oleObject" Target="../embeddings/oleObject88.bin"/></Relationships>
</file>

<file path=ppt/slides/_rels/slide10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4.png"/><Relationship Id="rId1" Type="http://schemas.openxmlformats.org/officeDocument/2006/relationships/oleObject" Target="../embeddings/oleObject89.bin"/></Relationships>
</file>

<file path=ppt/slides/_rels/slide10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5.png"/><Relationship Id="rId1" Type="http://schemas.openxmlformats.org/officeDocument/2006/relationships/oleObject" Target="../embeddings/oleObject90.bin"/></Relationships>
</file>

<file path=ppt/slides/_rels/slide10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6.png"/><Relationship Id="rId1" Type="http://schemas.openxmlformats.org/officeDocument/2006/relationships/oleObject" Target="../embeddings/oleObject91.bin"/></Relationships>
</file>

<file path=ppt/slides/_rels/slide10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7.png"/><Relationship Id="rId1" Type="http://schemas.openxmlformats.org/officeDocument/2006/relationships/oleObject" Target="../embeddings/oleObject92.bin"/></Relationships>
</file>

<file path=ppt/slides/_rels/slide10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8.png"/><Relationship Id="rId1" Type="http://schemas.openxmlformats.org/officeDocument/2006/relationships/oleObject" Target="../embeddings/oleObject93.bin"/></Relationships>
</file>

<file path=ppt/slides/_rels/slide10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9.png"/><Relationship Id="rId1" Type="http://schemas.openxmlformats.org/officeDocument/2006/relationships/oleObject" Target="../embeddings/oleObject94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13.bin"/></Relationships>
</file>

<file path=ppt/slides/_rels/slide1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0.png"/><Relationship Id="rId1" Type="http://schemas.openxmlformats.org/officeDocument/2006/relationships/oleObject" Target="../embeddings/oleObject95.bin"/></Relationships>
</file>

<file path=ppt/slides/_rels/slide1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1.png"/><Relationship Id="rId1" Type="http://schemas.openxmlformats.org/officeDocument/2006/relationships/oleObject" Target="../embeddings/oleObject96.bin"/></Relationships>
</file>

<file path=ppt/slides/_rels/slide1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2.png"/><Relationship Id="rId1" Type="http://schemas.openxmlformats.org/officeDocument/2006/relationships/oleObject" Target="../embeddings/oleObject97.bin"/></Relationships>
</file>

<file path=ppt/slides/_rels/slide1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3.png"/><Relationship Id="rId1" Type="http://schemas.openxmlformats.org/officeDocument/2006/relationships/oleObject" Target="../embeddings/oleObject98.bin"/></Relationships>
</file>

<file path=ppt/slides/_rels/slide1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4.png"/><Relationship Id="rId1" Type="http://schemas.openxmlformats.org/officeDocument/2006/relationships/oleObject" Target="../embeddings/oleObject99.bin"/></Relationships>
</file>

<file path=ppt/slides/_rels/slide1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5.png"/><Relationship Id="rId1" Type="http://schemas.openxmlformats.org/officeDocument/2006/relationships/oleObject" Target="../embeddings/oleObject100.bin"/></Relationships>
</file>

<file path=ppt/slides/_rels/slide1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6.png"/><Relationship Id="rId1" Type="http://schemas.openxmlformats.org/officeDocument/2006/relationships/oleObject" Target="../embeddings/oleObject101.bin"/></Relationships>
</file>

<file path=ppt/slides/_rels/slide1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7.png"/><Relationship Id="rId1" Type="http://schemas.openxmlformats.org/officeDocument/2006/relationships/oleObject" Target="../embeddings/oleObject102.bin"/></Relationships>
</file>

<file path=ppt/slides/_rels/slide1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8.png"/><Relationship Id="rId1" Type="http://schemas.openxmlformats.org/officeDocument/2006/relationships/oleObject" Target="../embeddings/oleObject103.bin"/></Relationships>
</file>

<file path=ppt/slides/_rels/slide1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9.png"/><Relationship Id="rId1" Type="http://schemas.openxmlformats.org/officeDocument/2006/relationships/oleObject" Target="../embeddings/oleObject104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0.png"/><Relationship Id="rId1" Type="http://schemas.openxmlformats.org/officeDocument/2006/relationships/oleObject" Target="../embeddings/oleObject105.bin"/></Relationships>
</file>

<file path=ppt/slides/_rels/slide1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1.png"/><Relationship Id="rId1" Type="http://schemas.openxmlformats.org/officeDocument/2006/relationships/oleObject" Target="../embeddings/oleObject106.bin"/></Relationships>
</file>

<file path=ppt/slides/_rels/slide1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2.png"/><Relationship Id="rId1" Type="http://schemas.openxmlformats.org/officeDocument/2006/relationships/oleObject" Target="../embeddings/oleObject107.bin"/></Relationships>
</file>

<file path=ppt/slides/_rels/slide1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3.png"/><Relationship Id="rId1" Type="http://schemas.openxmlformats.org/officeDocument/2006/relationships/oleObject" Target="../embeddings/oleObject108.bin"/></Relationships>
</file>

<file path=ppt/slides/_rels/slide1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4.png"/><Relationship Id="rId1" Type="http://schemas.openxmlformats.org/officeDocument/2006/relationships/oleObject" Target="../embeddings/oleObject109.bin"/></Relationships>
</file>

<file path=ppt/slides/_rels/slide1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5.png"/><Relationship Id="rId1" Type="http://schemas.openxmlformats.org/officeDocument/2006/relationships/oleObject" Target="../embeddings/oleObject110.bin"/></Relationships>
</file>

<file path=ppt/slides/_rels/slide1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6.png"/><Relationship Id="rId1" Type="http://schemas.openxmlformats.org/officeDocument/2006/relationships/oleObject" Target="../embeddings/oleObject111.bin"/></Relationships>
</file>

<file path=ppt/slides/_rels/slide1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7.png"/><Relationship Id="rId1" Type="http://schemas.openxmlformats.org/officeDocument/2006/relationships/oleObject" Target="../embeddings/oleObject112.bin"/></Relationships>
</file>

<file path=ppt/slides/_rels/slide1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8.png"/><Relationship Id="rId1" Type="http://schemas.openxmlformats.org/officeDocument/2006/relationships/oleObject" Target="../embeddings/oleObject113.bin"/></Relationships>
</file>

<file path=ppt/slides/_rels/slide1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9.png"/><Relationship Id="rId1" Type="http://schemas.openxmlformats.org/officeDocument/2006/relationships/oleObject" Target="../embeddings/oleObject11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0.png"/><Relationship Id="rId1" Type="http://schemas.openxmlformats.org/officeDocument/2006/relationships/oleObject" Target="../embeddings/oleObject115.bin"/></Relationships>
</file>

<file path=ppt/slides/_rels/slide1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1.png"/><Relationship Id="rId1" Type="http://schemas.openxmlformats.org/officeDocument/2006/relationships/oleObject" Target="../embeddings/oleObject116.bin"/></Relationships>
</file>

<file path=ppt/slides/_rels/slide1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2.png"/><Relationship Id="rId1" Type="http://schemas.openxmlformats.org/officeDocument/2006/relationships/oleObject" Target="../embeddings/oleObject117.bin"/></Relationships>
</file>

<file path=ppt/slides/_rels/slide1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3.png"/><Relationship Id="rId1" Type="http://schemas.openxmlformats.org/officeDocument/2006/relationships/oleObject" Target="../embeddings/oleObject118.bin"/></Relationships>
</file>

<file path=ppt/slides/_rels/slide1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4.png"/><Relationship Id="rId1" Type="http://schemas.openxmlformats.org/officeDocument/2006/relationships/oleObject" Target="../embeddings/oleObject119.bin"/></Relationships>
</file>

<file path=ppt/slides/_rels/slide1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5.png"/><Relationship Id="rId1" Type="http://schemas.openxmlformats.org/officeDocument/2006/relationships/oleObject" Target="../embeddings/oleObject120.bin"/></Relationships>
</file>

<file path=ppt/slides/_rels/slide1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6.png"/><Relationship Id="rId1" Type="http://schemas.openxmlformats.org/officeDocument/2006/relationships/oleObject" Target="../embeddings/oleObject121.bin"/></Relationships>
</file>

<file path=ppt/slides/_rels/slide1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7.png"/><Relationship Id="rId1" Type="http://schemas.openxmlformats.org/officeDocument/2006/relationships/oleObject" Target="../embeddings/oleObject122.bin"/></Relationships>
</file>

<file path=ppt/slides/_rels/slide13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8.png"/><Relationship Id="rId1" Type="http://schemas.openxmlformats.org/officeDocument/2006/relationships/oleObject" Target="../embeddings/oleObject123.bin"/></Relationships>
</file>

<file path=ppt/slides/_rels/slide13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9.png"/><Relationship Id="rId1" Type="http://schemas.openxmlformats.org/officeDocument/2006/relationships/oleObject" Target="../embeddings/oleObject124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0.png"/><Relationship Id="rId1" Type="http://schemas.openxmlformats.org/officeDocument/2006/relationships/oleObject" Target="../embeddings/oleObject125.bin"/></Relationships>
</file>

<file path=ppt/slides/_rels/slide1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1.png"/><Relationship Id="rId1" Type="http://schemas.openxmlformats.org/officeDocument/2006/relationships/oleObject" Target="../embeddings/oleObject126.bin"/></Relationships>
</file>

<file path=ppt/slides/_rels/slide1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2.png"/><Relationship Id="rId1" Type="http://schemas.openxmlformats.org/officeDocument/2006/relationships/oleObject" Target="../embeddings/oleObject127.bin"/></Relationships>
</file>

<file path=ppt/slides/_rels/slide14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3.png"/><Relationship Id="rId1" Type="http://schemas.openxmlformats.org/officeDocument/2006/relationships/oleObject" Target="../embeddings/oleObject128.bin"/></Relationships>
</file>

<file path=ppt/slides/_rels/slide1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4.png"/><Relationship Id="rId1" Type="http://schemas.openxmlformats.org/officeDocument/2006/relationships/oleObject" Target="../embeddings/oleObject129.bin"/></Relationships>
</file>

<file path=ppt/slides/_rels/slide1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5.png"/><Relationship Id="rId1" Type="http://schemas.openxmlformats.org/officeDocument/2006/relationships/oleObject" Target="../embeddings/oleObject130.bin"/></Relationships>
</file>

<file path=ppt/slides/_rels/slide14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6.png"/><Relationship Id="rId1" Type="http://schemas.openxmlformats.org/officeDocument/2006/relationships/oleObject" Target="../embeddings/oleObject131.bin"/></Relationships>
</file>

<file path=ppt/slides/_rels/slide1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7.png"/><Relationship Id="rId1" Type="http://schemas.openxmlformats.org/officeDocument/2006/relationships/oleObject" Target="../embeddings/oleObject132.bin"/></Relationships>
</file>

<file path=ppt/slides/_rels/slide14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8.png"/><Relationship Id="rId1" Type="http://schemas.openxmlformats.org/officeDocument/2006/relationships/oleObject" Target="../embeddings/oleObject133.bin"/></Relationships>
</file>

<file path=ppt/slides/_rels/slide14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9.png"/><Relationship Id="rId1" Type="http://schemas.openxmlformats.org/officeDocument/2006/relationships/oleObject" Target="../embeddings/oleObject134.bin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emf"/><Relationship Id="rId2" Type="http://schemas.openxmlformats.org/officeDocument/2006/relationships/oleObject" Target="../embeddings/oleObject15.bin"/><Relationship Id="rId1" Type="http://schemas.openxmlformats.org/officeDocument/2006/relationships/image" Target="../media/image28.jpeg"/></Relationships>
</file>

<file path=ppt/slides/_rels/slide15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0.png"/><Relationship Id="rId1" Type="http://schemas.openxmlformats.org/officeDocument/2006/relationships/oleObject" Target="../embeddings/oleObject135.bin"/></Relationships>
</file>

<file path=ppt/slides/_rels/slide15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1.png"/><Relationship Id="rId1" Type="http://schemas.openxmlformats.org/officeDocument/2006/relationships/oleObject" Target="../embeddings/oleObject136.bin"/></Relationships>
</file>

<file path=ppt/slides/_rels/slide15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2.png"/><Relationship Id="rId1" Type="http://schemas.openxmlformats.org/officeDocument/2006/relationships/oleObject" Target="../embeddings/oleObject137.bin"/></Relationships>
</file>

<file path=ppt/slides/_rels/slide15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3.png"/><Relationship Id="rId1" Type="http://schemas.openxmlformats.org/officeDocument/2006/relationships/oleObject" Target="../embeddings/oleObject138.bin"/></Relationships>
</file>

<file path=ppt/slides/_rels/slide15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4.png"/><Relationship Id="rId1" Type="http://schemas.openxmlformats.org/officeDocument/2006/relationships/oleObject" Target="../embeddings/oleObject139.bin"/></Relationships>
</file>

<file path=ppt/slides/_rels/slide15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5.png"/><Relationship Id="rId1" Type="http://schemas.openxmlformats.org/officeDocument/2006/relationships/oleObject" Target="../embeddings/oleObject140.bin"/></Relationships>
</file>

<file path=ppt/slides/_rels/slide15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6.png"/><Relationship Id="rId1" Type="http://schemas.openxmlformats.org/officeDocument/2006/relationships/oleObject" Target="../embeddings/oleObject141.bin"/></Relationships>
</file>

<file path=ppt/slides/_rels/slide15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7.png"/><Relationship Id="rId1" Type="http://schemas.openxmlformats.org/officeDocument/2006/relationships/oleObject" Target="../embeddings/oleObject142.bin"/></Relationships>
</file>

<file path=ppt/slides/_rels/slide15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8.png"/><Relationship Id="rId1" Type="http://schemas.openxmlformats.org/officeDocument/2006/relationships/oleObject" Target="../embeddings/oleObject143.bin"/></Relationships>
</file>

<file path=ppt/slides/_rels/slide15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9.png"/><Relationship Id="rId1" Type="http://schemas.openxmlformats.org/officeDocument/2006/relationships/oleObject" Target="../embeddings/oleObject144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6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0.png"/><Relationship Id="rId1" Type="http://schemas.openxmlformats.org/officeDocument/2006/relationships/oleObject" Target="../embeddings/oleObject145.bin"/></Relationships>
</file>

<file path=ppt/slides/_rels/slide16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1.png"/><Relationship Id="rId1" Type="http://schemas.openxmlformats.org/officeDocument/2006/relationships/oleObject" Target="../embeddings/oleObject146.bin"/></Relationships>
</file>

<file path=ppt/slides/_rels/slide16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2.png"/><Relationship Id="rId1" Type="http://schemas.openxmlformats.org/officeDocument/2006/relationships/oleObject" Target="../embeddings/oleObject147.bin"/></Relationships>
</file>

<file path=ppt/slides/_rels/slide16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3.png"/><Relationship Id="rId1" Type="http://schemas.openxmlformats.org/officeDocument/2006/relationships/oleObject" Target="../embeddings/oleObject148.bin"/></Relationships>
</file>

<file path=ppt/slides/_rels/slide16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4.png"/><Relationship Id="rId1" Type="http://schemas.openxmlformats.org/officeDocument/2006/relationships/oleObject" Target="../embeddings/oleObject149.bin"/></Relationships>
</file>

<file path=ppt/slides/_rels/slide16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5.png"/><Relationship Id="rId1" Type="http://schemas.openxmlformats.org/officeDocument/2006/relationships/oleObject" Target="../embeddings/oleObject150.bin"/></Relationships>
</file>

<file path=ppt/slides/_rels/slide16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6.png"/><Relationship Id="rId1" Type="http://schemas.openxmlformats.org/officeDocument/2006/relationships/oleObject" Target="../embeddings/oleObject151.bin"/></Relationships>
</file>

<file path=ppt/slides/_rels/slide16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7.png"/><Relationship Id="rId1" Type="http://schemas.openxmlformats.org/officeDocument/2006/relationships/oleObject" Target="../embeddings/oleObject152.bin"/></Relationships>
</file>

<file path=ppt/slides/_rels/slide16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8.png"/><Relationship Id="rId1" Type="http://schemas.openxmlformats.org/officeDocument/2006/relationships/oleObject" Target="../embeddings/oleObject153.bin"/></Relationships>
</file>

<file path=ppt/slides/_rels/slide16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9.png"/><Relationship Id="rId1" Type="http://schemas.openxmlformats.org/officeDocument/2006/relationships/oleObject" Target="../embeddings/oleObject154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0.png"/><Relationship Id="rId1" Type="http://schemas.openxmlformats.org/officeDocument/2006/relationships/oleObject" Target="../embeddings/oleObject155.bin"/></Relationships>
</file>

<file path=ppt/slides/_rels/slide17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1.png"/><Relationship Id="rId1" Type="http://schemas.openxmlformats.org/officeDocument/2006/relationships/oleObject" Target="../embeddings/oleObject156.bin"/></Relationships>
</file>

<file path=ppt/slides/_rels/slide17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2.png"/><Relationship Id="rId1" Type="http://schemas.openxmlformats.org/officeDocument/2006/relationships/oleObject" Target="../embeddings/oleObject157.bin"/></Relationships>
</file>

<file path=ppt/slides/_rels/slide17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3.png"/><Relationship Id="rId1" Type="http://schemas.openxmlformats.org/officeDocument/2006/relationships/oleObject" Target="../embeddings/oleObject158.bin"/></Relationships>
</file>

<file path=ppt/slides/_rels/slide17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4.png"/><Relationship Id="rId1" Type="http://schemas.openxmlformats.org/officeDocument/2006/relationships/oleObject" Target="../embeddings/oleObject159.bin"/></Relationships>
</file>

<file path=ppt/slides/_rels/slide17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5.png"/><Relationship Id="rId1" Type="http://schemas.openxmlformats.org/officeDocument/2006/relationships/oleObject" Target="../embeddings/oleObject160.bin"/></Relationships>
</file>

<file path=ppt/slides/_rels/slide17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6.png"/><Relationship Id="rId1" Type="http://schemas.openxmlformats.org/officeDocument/2006/relationships/oleObject" Target="../embeddings/oleObject161.bin"/></Relationships>
</file>

<file path=ppt/slides/_rels/slide17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7.png"/><Relationship Id="rId1" Type="http://schemas.openxmlformats.org/officeDocument/2006/relationships/oleObject" Target="../embeddings/oleObject162.bin"/></Relationships>
</file>

<file path=ppt/slides/_rels/slide17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8.png"/><Relationship Id="rId1" Type="http://schemas.openxmlformats.org/officeDocument/2006/relationships/oleObject" Target="../embeddings/oleObject163.bin"/></Relationships>
</file>

<file path=ppt/slides/_rels/slide17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9.png"/><Relationship Id="rId1" Type="http://schemas.openxmlformats.org/officeDocument/2006/relationships/oleObject" Target="../embeddings/oleObject164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8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0.png"/><Relationship Id="rId1" Type="http://schemas.openxmlformats.org/officeDocument/2006/relationships/oleObject" Target="../embeddings/oleObject165.bin"/></Relationships>
</file>

<file path=ppt/slides/_rels/slide18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1.png"/><Relationship Id="rId1" Type="http://schemas.openxmlformats.org/officeDocument/2006/relationships/oleObject" Target="../embeddings/oleObject166.bin"/></Relationships>
</file>

<file path=ppt/slides/_rels/slide18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2.png"/><Relationship Id="rId1" Type="http://schemas.openxmlformats.org/officeDocument/2006/relationships/oleObject" Target="../embeddings/oleObject167.bin"/></Relationships>
</file>

<file path=ppt/slides/_rels/slide18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3.png"/><Relationship Id="rId1" Type="http://schemas.openxmlformats.org/officeDocument/2006/relationships/oleObject" Target="../embeddings/oleObject168.bin"/></Relationships>
</file>

<file path=ppt/slides/_rels/slide18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4.png"/><Relationship Id="rId1" Type="http://schemas.openxmlformats.org/officeDocument/2006/relationships/oleObject" Target="../embeddings/oleObject169.bin"/></Relationships>
</file>

<file path=ppt/slides/_rels/slide18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5.png"/><Relationship Id="rId1" Type="http://schemas.openxmlformats.org/officeDocument/2006/relationships/oleObject" Target="../embeddings/oleObject170.bin"/></Relationships>
</file>

<file path=ppt/slides/_rels/slide18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6.png"/><Relationship Id="rId1" Type="http://schemas.openxmlformats.org/officeDocument/2006/relationships/oleObject" Target="../embeddings/oleObject171.bin"/></Relationships>
</file>

<file path=ppt/slides/_rels/slide18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7.png"/><Relationship Id="rId1" Type="http://schemas.openxmlformats.org/officeDocument/2006/relationships/oleObject" Target="../embeddings/oleObject172.bin"/></Relationships>
</file>

<file path=ppt/slides/_rels/slide18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8.png"/><Relationship Id="rId1" Type="http://schemas.openxmlformats.org/officeDocument/2006/relationships/oleObject" Target="../embeddings/oleObject173.bin"/></Relationships>
</file>

<file path=ppt/slides/_rels/slide18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9.png"/><Relationship Id="rId1" Type="http://schemas.openxmlformats.org/officeDocument/2006/relationships/oleObject" Target="../embeddings/oleObject174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9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0.png"/><Relationship Id="rId1" Type="http://schemas.openxmlformats.org/officeDocument/2006/relationships/oleObject" Target="../embeddings/oleObject175.bin"/></Relationships>
</file>

<file path=ppt/slides/_rels/slide19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1.png"/><Relationship Id="rId1" Type="http://schemas.openxmlformats.org/officeDocument/2006/relationships/oleObject" Target="../embeddings/oleObject176.bin"/></Relationships>
</file>

<file path=ppt/slides/_rels/slide19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2.png"/><Relationship Id="rId1" Type="http://schemas.openxmlformats.org/officeDocument/2006/relationships/oleObject" Target="../embeddings/oleObject177.bin"/></Relationships>
</file>

<file path=ppt/slides/_rels/slide19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3.png"/><Relationship Id="rId1" Type="http://schemas.openxmlformats.org/officeDocument/2006/relationships/oleObject" Target="../embeddings/oleObject178.bin"/></Relationships>
</file>

<file path=ppt/slides/_rels/slide19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4.png"/><Relationship Id="rId1" Type="http://schemas.openxmlformats.org/officeDocument/2006/relationships/oleObject" Target="../embeddings/oleObject179.bin"/></Relationships>
</file>

<file path=ppt/slides/_rels/slide19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5.png"/><Relationship Id="rId1" Type="http://schemas.openxmlformats.org/officeDocument/2006/relationships/oleObject" Target="../embeddings/oleObject180.bin"/></Relationships>
</file>

<file path=ppt/slides/_rels/slide19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6.png"/><Relationship Id="rId1" Type="http://schemas.openxmlformats.org/officeDocument/2006/relationships/oleObject" Target="../embeddings/oleObject181.bin"/></Relationships>
</file>

<file path=ppt/slides/_rels/slide19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7.png"/><Relationship Id="rId1" Type="http://schemas.openxmlformats.org/officeDocument/2006/relationships/oleObject" Target="../embeddings/oleObject182.bin"/></Relationships>
</file>

<file path=ppt/slides/_rels/slide19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8.png"/><Relationship Id="rId1" Type="http://schemas.openxmlformats.org/officeDocument/2006/relationships/oleObject" Target="../embeddings/oleObject183.bin"/></Relationships>
</file>

<file path=ppt/slides/_rels/slide19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9.png"/><Relationship Id="rId1" Type="http://schemas.openxmlformats.org/officeDocument/2006/relationships/oleObject" Target="../embeddings/oleObject18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0.png"/><Relationship Id="rId1" Type="http://schemas.openxmlformats.org/officeDocument/2006/relationships/oleObject" Target="../embeddings/oleObject185.bin"/></Relationships>
</file>

<file path=ppt/slides/_rels/slide20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1.png"/><Relationship Id="rId1" Type="http://schemas.openxmlformats.org/officeDocument/2006/relationships/oleObject" Target="../embeddings/oleObject186.bin"/></Relationships>
</file>

<file path=ppt/slides/_rels/slide20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2.png"/><Relationship Id="rId1" Type="http://schemas.openxmlformats.org/officeDocument/2006/relationships/oleObject" Target="../embeddings/oleObject187.bin"/></Relationships>
</file>

<file path=ppt/slides/_rels/slide20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3.png"/><Relationship Id="rId1" Type="http://schemas.openxmlformats.org/officeDocument/2006/relationships/oleObject" Target="../embeddings/oleObject188.bin"/></Relationships>
</file>

<file path=ppt/slides/_rels/slide20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4.png"/><Relationship Id="rId1" Type="http://schemas.openxmlformats.org/officeDocument/2006/relationships/oleObject" Target="../embeddings/oleObject189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bmp"/><Relationship Id="rId1" Type="http://schemas.openxmlformats.org/officeDocument/2006/relationships/image" Target="../media/image37.bm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bm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bmp"/><Relationship Id="rId1" Type="http://schemas.openxmlformats.org/officeDocument/2006/relationships/image" Target="../media/image38.bm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bmp"/><Relationship Id="rId1" Type="http://schemas.openxmlformats.org/officeDocument/2006/relationships/image" Target="../media/image38.bm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bm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bm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1.png"/><Relationship Id="rId1" Type="http://schemas.openxmlformats.org/officeDocument/2006/relationships/oleObject" Target="../embeddings/oleObject16.bin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2.png"/><Relationship Id="rId1" Type="http://schemas.openxmlformats.org/officeDocument/2006/relationships/oleObject" Target="../embeddings/oleObject17.bin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oleObject" Target="../embeddings/oleObject18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oleObject" Target="../embeddings/oleObject19.bin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5.png"/><Relationship Id="rId1" Type="http://schemas.openxmlformats.org/officeDocument/2006/relationships/oleObject" Target="../embeddings/oleObject20.bin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6.png"/><Relationship Id="rId1" Type="http://schemas.openxmlformats.org/officeDocument/2006/relationships/oleObject" Target="../embeddings/oleObject21.bin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7.png"/><Relationship Id="rId1" Type="http://schemas.openxmlformats.org/officeDocument/2006/relationships/oleObject" Target="../embeddings/oleObject22.bin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8.png"/><Relationship Id="rId1" Type="http://schemas.openxmlformats.org/officeDocument/2006/relationships/oleObject" Target="../embeddings/oleObject23.bin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1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0.png"/><Relationship Id="rId1" Type="http://schemas.openxmlformats.org/officeDocument/2006/relationships/oleObject" Target="../embeddings/oleObject25.bin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1.png"/><Relationship Id="rId1" Type="http://schemas.openxmlformats.org/officeDocument/2006/relationships/oleObject" Target="../embeddings/oleObject26.bin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2.png"/><Relationship Id="rId1" Type="http://schemas.openxmlformats.org/officeDocument/2006/relationships/oleObject" Target="../embeddings/oleObject27.bin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3.png"/><Relationship Id="rId1" Type="http://schemas.openxmlformats.org/officeDocument/2006/relationships/oleObject" Target="../embeddings/oleObject28.bin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4.png"/><Relationship Id="rId1" Type="http://schemas.openxmlformats.org/officeDocument/2006/relationships/oleObject" Target="../embeddings/oleObject29.bin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5.png"/><Relationship Id="rId1" Type="http://schemas.openxmlformats.org/officeDocument/2006/relationships/oleObject" Target="../embeddings/oleObject30.bin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6.png"/><Relationship Id="rId1" Type="http://schemas.openxmlformats.org/officeDocument/2006/relationships/oleObject" Target="../embeddings/oleObject31.bin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7.png"/><Relationship Id="rId1" Type="http://schemas.openxmlformats.org/officeDocument/2006/relationships/oleObject" Target="../embeddings/oleObject32.bin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8.png"/><Relationship Id="rId1" Type="http://schemas.openxmlformats.org/officeDocument/2006/relationships/oleObject" Target="../embeddings/oleObject33.bin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9.png"/><Relationship Id="rId1" Type="http://schemas.openxmlformats.org/officeDocument/2006/relationships/oleObject" Target="../embeddings/oleObject34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oleObject" Target="../embeddings/oleObject3.bin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0.png"/><Relationship Id="rId1" Type="http://schemas.openxmlformats.org/officeDocument/2006/relationships/oleObject" Target="../embeddings/oleObject35.bin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1.png"/><Relationship Id="rId1" Type="http://schemas.openxmlformats.org/officeDocument/2006/relationships/oleObject" Target="../embeddings/oleObject36.bin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2.png"/><Relationship Id="rId1" Type="http://schemas.openxmlformats.org/officeDocument/2006/relationships/oleObject" Target="../embeddings/oleObject37.bin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3.png"/><Relationship Id="rId1" Type="http://schemas.openxmlformats.org/officeDocument/2006/relationships/oleObject" Target="../embeddings/oleObject38.bin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4.png"/><Relationship Id="rId1" Type="http://schemas.openxmlformats.org/officeDocument/2006/relationships/oleObject" Target="../embeddings/oleObject39.bin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5.png"/><Relationship Id="rId1" Type="http://schemas.openxmlformats.org/officeDocument/2006/relationships/oleObject" Target="../embeddings/oleObject40.bin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6.png"/><Relationship Id="rId1" Type="http://schemas.openxmlformats.org/officeDocument/2006/relationships/oleObject" Target="../embeddings/oleObject41.bin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7.png"/><Relationship Id="rId1" Type="http://schemas.openxmlformats.org/officeDocument/2006/relationships/oleObject" Target="../embeddings/oleObject42.bin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8.png"/><Relationship Id="rId1" Type="http://schemas.openxmlformats.org/officeDocument/2006/relationships/oleObject" Target="../embeddings/oleObject43.bin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9.png"/><Relationship Id="rId1" Type="http://schemas.openxmlformats.org/officeDocument/2006/relationships/oleObject" Target="../embeddings/oleObject4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0.png"/><Relationship Id="rId1" Type="http://schemas.openxmlformats.org/officeDocument/2006/relationships/oleObject" Target="../embeddings/oleObject45.bin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1.png"/><Relationship Id="rId1" Type="http://schemas.openxmlformats.org/officeDocument/2006/relationships/oleObject" Target="../embeddings/oleObject46.bin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2.png"/><Relationship Id="rId1" Type="http://schemas.openxmlformats.org/officeDocument/2006/relationships/oleObject" Target="../embeddings/oleObject47.bin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3.png"/><Relationship Id="rId1" Type="http://schemas.openxmlformats.org/officeDocument/2006/relationships/oleObject" Target="../embeddings/oleObject48.bin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4.png"/><Relationship Id="rId1" Type="http://schemas.openxmlformats.org/officeDocument/2006/relationships/oleObject" Target="../embeddings/oleObject49.bin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5.png"/><Relationship Id="rId1" Type="http://schemas.openxmlformats.org/officeDocument/2006/relationships/oleObject" Target="../embeddings/oleObject50.bin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6.png"/><Relationship Id="rId1" Type="http://schemas.openxmlformats.org/officeDocument/2006/relationships/oleObject" Target="../embeddings/oleObject51.bin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7.png"/><Relationship Id="rId1" Type="http://schemas.openxmlformats.org/officeDocument/2006/relationships/oleObject" Target="../embeddings/oleObject52.bin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8.png"/><Relationship Id="rId1" Type="http://schemas.openxmlformats.org/officeDocument/2006/relationships/oleObject" Target="../embeddings/oleObject53.bin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9.png"/><Relationship Id="rId1" Type="http://schemas.openxmlformats.org/officeDocument/2006/relationships/oleObject" Target="../embeddings/oleObject5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0.png"/><Relationship Id="rId1" Type="http://schemas.openxmlformats.org/officeDocument/2006/relationships/oleObject" Target="../embeddings/oleObject55.bin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1.png"/><Relationship Id="rId1" Type="http://schemas.openxmlformats.org/officeDocument/2006/relationships/oleObject" Target="../embeddings/oleObject56.bin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2.png"/><Relationship Id="rId1" Type="http://schemas.openxmlformats.org/officeDocument/2006/relationships/oleObject" Target="../embeddings/oleObject57.bin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3.png"/><Relationship Id="rId1" Type="http://schemas.openxmlformats.org/officeDocument/2006/relationships/oleObject" Target="../embeddings/oleObject58.bin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4.png"/><Relationship Id="rId1" Type="http://schemas.openxmlformats.org/officeDocument/2006/relationships/oleObject" Target="../embeddings/oleObject59.bin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5.png"/><Relationship Id="rId1" Type="http://schemas.openxmlformats.org/officeDocument/2006/relationships/oleObject" Target="../embeddings/oleObject60.bin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6.png"/><Relationship Id="rId1" Type="http://schemas.openxmlformats.org/officeDocument/2006/relationships/oleObject" Target="../embeddings/oleObject61.bin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7.png"/><Relationship Id="rId1" Type="http://schemas.openxmlformats.org/officeDocument/2006/relationships/oleObject" Target="../embeddings/oleObject62.bin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8.png"/><Relationship Id="rId1" Type="http://schemas.openxmlformats.org/officeDocument/2006/relationships/oleObject" Target="../embeddings/oleObject63.bin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9.png"/><Relationship Id="rId1" Type="http://schemas.openxmlformats.org/officeDocument/2006/relationships/oleObject" Target="../embeddings/oleObject6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0.png"/><Relationship Id="rId1" Type="http://schemas.openxmlformats.org/officeDocument/2006/relationships/oleObject" Target="../embeddings/oleObject65.bin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1.png"/><Relationship Id="rId1" Type="http://schemas.openxmlformats.org/officeDocument/2006/relationships/oleObject" Target="../embeddings/oleObject66.bin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2.png"/><Relationship Id="rId1" Type="http://schemas.openxmlformats.org/officeDocument/2006/relationships/oleObject" Target="../embeddings/oleObject67.bin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3.png"/><Relationship Id="rId1" Type="http://schemas.openxmlformats.org/officeDocument/2006/relationships/oleObject" Target="../embeddings/oleObject68.bin"/></Relationships>
</file>

<file path=ppt/slides/_rels/slide8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4.png"/><Relationship Id="rId1" Type="http://schemas.openxmlformats.org/officeDocument/2006/relationships/oleObject" Target="../embeddings/oleObject69.bin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5.png"/><Relationship Id="rId1" Type="http://schemas.openxmlformats.org/officeDocument/2006/relationships/oleObject" Target="../embeddings/oleObject70.bin"/></Relationships>
</file>

<file path=ppt/slides/_rels/slide8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6.png"/><Relationship Id="rId1" Type="http://schemas.openxmlformats.org/officeDocument/2006/relationships/oleObject" Target="../embeddings/oleObject71.bin"/></Relationships>
</file>

<file path=ppt/slides/_rels/slide8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7.png"/><Relationship Id="rId1" Type="http://schemas.openxmlformats.org/officeDocument/2006/relationships/oleObject" Target="../embeddings/oleObject72.bin"/></Relationships>
</file>

<file path=ppt/slides/_rels/slide8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8.png"/><Relationship Id="rId1" Type="http://schemas.openxmlformats.org/officeDocument/2006/relationships/oleObject" Target="../embeddings/oleObject73.bin"/></Relationships>
</file>

<file path=ppt/slides/_rels/slide8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9.png"/><Relationship Id="rId1" Type="http://schemas.openxmlformats.org/officeDocument/2006/relationships/oleObject" Target="../embeddings/oleObject74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5.bin"/><Relationship Id="rId20" Type="http://schemas.openxmlformats.org/officeDocument/2006/relationships/vmlDrawing" Target="../drawings/vmlDrawing3.vml"/><Relationship Id="rId2" Type="http://schemas.openxmlformats.org/officeDocument/2006/relationships/image" Target="../media/image14.wmf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22.wmf"/><Relationship Id="rId17" Type="http://schemas.openxmlformats.org/officeDocument/2006/relationships/oleObject" Target="../embeddings/oleObject12.bin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11.bin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10.bin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4.bin"/></Relationships>
</file>

<file path=ppt/slides/_rels/slide9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0.png"/><Relationship Id="rId1" Type="http://schemas.openxmlformats.org/officeDocument/2006/relationships/oleObject" Target="../embeddings/oleObject75.bin"/></Relationships>
</file>

<file path=ppt/slides/_rels/slide9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1.png"/><Relationship Id="rId1" Type="http://schemas.openxmlformats.org/officeDocument/2006/relationships/oleObject" Target="../embeddings/oleObject76.bin"/></Relationships>
</file>

<file path=ppt/slides/_rels/slide9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2.png"/><Relationship Id="rId1" Type="http://schemas.openxmlformats.org/officeDocument/2006/relationships/oleObject" Target="../embeddings/oleObject77.bin"/></Relationships>
</file>

<file path=ppt/slides/_rels/slide9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3.png"/><Relationship Id="rId1" Type="http://schemas.openxmlformats.org/officeDocument/2006/relationships/oleObject" Target="../embeddings/oleObject78.bin"/></Relationships>
</file>

<file path=ppt/slides/_rels/slide9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4.png"/><Relationship Id="rId1" Type="http://schemas.openxmlformats.org/officeDocument/2006/relationships/oleObject" Target="../embeddings/oleObject79.bin"/></Relationships>
</file>

<file path=ppt/slides/_rels/slide9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0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5.png"/><Relationship Id="rId1" Type="http://schemas.openxmlformats.org/officeDocument/2006/relationships/oleObject" Target="../embeddings/oleObject80.bin"/></Relationships>
</file>

<file path=ppt/slides/_rels/slide9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6.png"/><Relationship Id="rId1" Type="http://schemas.openxmlformats.org/officeDocument/2006/relationships/oleObject" Target="../embeddings/oleObject81.bin"/></Relationships>
</file>

<file path=ppt/slides/_rels/slide9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7.png"/><Relationship Id="rId1" Type="http://schemas.openxmlformats.org/officeDocument/2006/relationships/oleObject" Target="../embeddings/oleObject82.bin"/></Relationships>
</file>

<file path=ppt/slides/_rels/slide9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8.png"/><Relationship Id="rId1" Type="http://schemas.openxmlformats.org/officeDocument/2006/relationships/oleObject" Target="../embeddings/oleObject83.bin"/></Relationships>
</file>

<file path=ppt/slides/_rels/slide9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9.png"/><Relationship Id="rId1" Type="http://schemas.openxmlformats.org/officeDocument/2006/relationships/oleObject" Target="../embeddings/oleObject8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4146" name="图片 134145" descr="D:\FT-IR\IR-NT-Course\Figures\BMP\FT-IR-1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0" y="1524000"/>
            <a:ext cx="3302000" cy="377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48" name="矩形 134147"/>
          <p:cNvSpPr/>
          <p:nvPr/>
        </p:nvSpPr>
        <p:spPr>
          <a:xfrm>
            <a:off x="381000" y="2133600"/>
            <a:ext cx="4419600" cy="5334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 anchorCtr="0"/>
          <a:p>
            <a:pPr algn="l"/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红外光谱简单介绍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49" name="文本框 134148"/>
          <p:cNvSpPr txBox="1"/>
          <p:nvPr/>
        </p:nvSpPr>
        <p:spPr>
          <a:xfrm>
            <a:off x="3200400" y="5562600"/>
            <a:ext cx="2484438" cy="70167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000" b="1" i="1" dirty="0">
                <a:solidFill>
                  <a:srgbClr val="0033CC"/>
                </a:solidFill>
                <a:latin typeface="Amazone BT" pitchFamily="66" charset="0"/>
                <a:ea typeface="宋体" panose="02010600030101010101" pitchFamily="2" charset="-122"/>
              </a:rPr>
              <a:t>布鲁克光谱仪器公司</a:t>
            </a:r>
            <a:endParaRPr lang="zh-CN" altLang="en-US" sz="2000" b="1" i="1" dirty="0">
              <a:solidFill>
                <a:srgbClr val="0033CC"/>
              </a:solidFill>
              <a:latin typeface="Amazone BT" pitchFamily="66" charset="0"/>
              <a:ea typeface="宋体" panose="02010600030101010101" pitchFamily="2" charset="-122"/>
            </a:endParaRPr>
          </a:p>
          <a:p>
            <a:r>
              <a:rPr lang="zh-CN" altLang="en-US" sz="2000" b="1" i="1" dirty="0">
                <a:solidFill>
                  <a:srgbClr val="0033CC"/>
                </a:solidFill>
                <a:latin typeface="Amazone BT" pitchFamily="66" charset="0"/>
                <a:ea typeface="宋体" panose="02010600030101010101" pitchFamily="2" charset="-122"/>
              </a:rPr>
              <a:t>陆兴军</a:t>
            </a:r>
            <a:endParaRPr lang="zh-CN" altLang="en-US" sz="2000" b="1" i="1" dirty="0">
              <a:solidFill>
                <a:srgbClr val="0033CC"/>
              </a:solidFill>
              <a:latin typeface="Amazone BT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文本框 145409"/>
          <p:cNvSpPr txBox="1"/>
          <p:nvPr/>
        </p:nvSpPr>
        <p:spPr>
          <a:xfrm>
            <a:off x="1133475" y="1752600"/>
            <a:ext cx="2743200" cy="3048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1400" b="1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HeNe</a:t>
            </a:r>
            <a:r>
              <a:rPr lang="zh-CN" altLang="en-US" sz="1400" b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激光用来控制动镜的位置。</a:t>
            </a:r>
            <a:endParaRPr lang="en-US" altLang="zh-CN" sz="1400" b="1" dirty="0">
              <a:solidFill>
                <a:srgbClr val="002FC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145411" name="图片 145410" descr="D:\FT-IR\IR-NT-Course\Figures\BMP\FIG10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074863"/>
            <a:ext cx="6096000" cy="421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2" name="文本框 145411"/>
          <p:cNvSpPr txBox="1"/>
          <p:nvPr/>
        </p:nvSpPr>
        <p:spPr>
          <a:xfrm>
            <a:off x="7543800" y="4114800"/>
            <a:ext cx="1066800" cy="317500"/>
          </a:xfrm>
          <a:prstGeom prst="rect">
            <a:avLst/>
          </a:prstGeom>
          <a:solidFill>
            <a:srgbClr val="FFFF99"/>
          </a:solidFill>
          <a:ln w="12700" cap="sq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/>
            <a:r>
              <a:rPr lang="zh-CN" altLang="en-US" sz="1400" b="1" i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单色光束</a:t>
            </a:r>
            <a:endParaRPr lang="zh-CN" altLang="en-US" sz="1400" b="1" i="1" dirty="0">
              <a:solidFill>
                <a:srgbClr val="002FC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5413" name="直接连接符 145412"/>
          <p:cNvSpPr/>
          <p:nvPr/>
        </p:nvSpPr>
        <p:spPr>
          <a:xfrm>
            <a:off x="4419600" y="4267200"/>
            <a:ext cx="3124200" cy="0"/>
          </a:xfrm>
          <a:prstGeom prst="line">
            <a:avLst/>
          </a:prstGeom>
          <a:ln w="12700" cap="flat" cmpd="sng">
            <a:solidFill>
              <a:srgbClr val="00008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145414" name="文本框 145413"/>
          <p:cNvSpPr txBox="1"/>
          <p:nvPr/>
        </p:nvSpPr>
        <p:spPr>
          <a:xfrm>
            <a:off x="7391400" y="4953000"/>
            <a:ext cx="1238250" cy="287338"/>
          </a:xfrm>
          <a:prstGeom prst="rect">
            <a:avLst/>
          </a:prstGeom>
          <a:solidFill>
            <a:srgbClr val="FFFF99"/>
          </a:solidFill>
          <a:ln w="12700" cap="sq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1200" b="1" i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波长为632.8 </a:t>
            </a:r>
            <a:r>
              <a:rPr lang="en-US" altLang="zh-CN" sz="1200" b="1" i="1">
                <a:solidFill>
                  <a:srgbClr val="002FC6"/>
                </a:solidFill>
                <a:latin typeface="Times New Roman" panose="02020603050405020304" pitchFamily="18" charset="0"/>
                <a:ea typeface="华文新魏" pitchFamily="2" charset="-122"/>
              </a:rPr>
              <a:t>nm</a:t>
            </a:r>
            <a:endParaRPr lang="en-US" altLang="zh-CN" sz="1200" b="1" i="1">
              <a:solidFill>
                <a:srgbClr val="002FC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45415" name="直接连接符 145414"/>
          <p:cNvSpPr/>
          <p:nvPr/>
        </p:nvSpPr>
        <p:spPr>
          <a:xfrm>
            <a:off x="7924800" y="4419600"/>
            <a:ext cx="0" cy="533400"/>
          </a:xfrm>
          <a:prstGeom prst="line">
            <a:avLst/>
          </a:prstGeom>
          <a:ln w="12700" cap="flat" cmpd="sng">
            <a:solidFill>
              <a:srgbClr val="00008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145416" name="文本框 145415"/>
          <p:cNvSpPr txBox="1"/>
          <p:nvPr/>
        </p:nvSpPr>
        <p:spPr>
          <a:xfrm>
            <a:off x="1219200" y="914400"/>
            <a:ext cx="5905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动镜</a:t>
            </a:r>
            <a:endParaRPr lang="zh-CN" altLang="en-US" dirty="0">
              <a:solidFill>
                <a:srgbClr val="002FC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5417" name="矩形 145416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8834" name="标题 2488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8836" name="对象 24883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" r:id="rId1" imgW="6010275" imgH="3819525" progId="Paint.Picture">
                  <p:embed/>
                </p:oleObj>
              </mc:Choice>
              <mc:Fallback>
                <p:oleObj name="" r:id="rId1" imgW="6010275" imgH="3819525" progId="Paint.Picture">
                  <p:embed/>
                  <p:pic>
                    <p:nvPicPr>
                      <p:cNvPr id="0" name="图片 314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8838" name="文本框 248837"/>
          <p:cNvSpPr txBox="1"/>
          <p:nvPr/>
        </p:nvSpPr>
        <p:spPr>
          <a:xfrm>
            <a:off x="6324600" y="4038600"/>
            <a:ext cx="2667000" cy="2047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这个区域是倍频峰的区域，放大的区域，是典型的单取代芳环的形式，我们不对这些峰作明确的归属，因为他们是真正的合频峰或倍频峰，比较邻、间、对－二甲苯的红外谱图，它们的谱峰的形式是不一样的。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9858" name="标题 2498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9860" name="对象 24985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" r:id="rId1" imgW="6019800" imgH="3819525" progId="Paint.Picture">
                  <p:embed/>
                </p:oleObj>
              </mc:Choice>
              <mc:Fallback>
                <p:oleObj name="" r:id="rId1" imgW="6019800" imgH="3819525" progId="Paint.Picture">
                  <p:embed/>
                  <p:pic>
                    <p:nvPicPr>
                      <p:cNvPr id="0" name="图片 31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9861" name="文本框 249860"/>
          <p:cNvSpPr txBox="1"/>
          <p:nvPr/>
        </p:nvSpPr>
        <p:spPr>
          <a:xfrm>
            <a:off x="3962400" y="3962400"/>
            <a:ext cx="2590800" cy="180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这是环伸缩振动区域，比较邻、间、对－二甲苯的谱图，尤其在1600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的峰，在对－二甲苯中不出现该峰，因为环伸缩振动是不会引起对二甲苯偶极矩的变化。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0882" name="标题 2508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0884" name="对象 250883"/>
          <p:cNvGraphicFramePr/>
          <p:nvPr/>
        </p:nvGraphicFramePr>
        <p:xfrm>
          <a:off x="0" y="836613"/>
          <a:ext cx="9144000" cy="602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" r:id="rId1" imgW="6010275" imgH="3857625" progId="Paint.Picture">
                  <p:embed/>
                </p:oleObj>
              </mc:Choice>
              <mc:Fallback>
                <p:oleObj name="" r:id="rId1" imgW="6010275" imgH="3857625" progId="Paint.Picture">
                  <p:embed/>
                  <p:pic>
                    <p:nvPicPr>
                      <p:cNvPr id="0" name="图片 31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6613"/>
                        <a:ext cx="9144000" cy="6021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0885" name="文本框 250884"/>
          <p:cNvSpPr txBox="1"/>
          <p:nvPr/>
        </p:nvSpPr>
        <p:spPr>
          <a:xfrm>
            <a:off x="6172200" y="3505200"/>
            <a:ext cx="2819400" cy="2536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1601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是苯环的对称伸缩振动峰，苯环对称伸缩振动峰的波数范围在1590±10 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这个振动有偶极矩的变化，因此在红外上有吸收，但是这种情况只有发生在苯环不是对称取代的情况。这个吸收峰的强度与取代基有关，与对－二甲苯的谱图比较。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1906" name="标题 2519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1908" name="对象 25190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1" imgW="6010275" imgH="3819525" progId="Paint.Picture">
                  <p:embed/>
                </p:oleObj>
              </mc:Choice>
              <mc:Fallback>
                <p:oleObj name="" r:id="rId1" imgW="6010275" imgH="3819525" progId="Paint.Picture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1909" name="文本框 251908"/>
          <p:cNvSpPr txBox="1"/>
          <p:nvPr/>
        </p:nvSpPr>
        <p:spPr>
          <a:xfrm>
            <a:off x="5867400" y="3886200"/>
            <a:ext cx="24384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1500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不同形式的环伸缩振动，该振动峰的范围：1500±10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吸收峰强度变化。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2930" name="标题 2529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2932" name="对象 25293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1" imgW="6029325" imgH="3819525" progId="Paint.Picture">
                  <p:embed/>
                </p:oleObj>
              </mc:Choice>
              <mc:Fallback>
                <p:oleObj name="" r:id="rId1" imgW="6029325" imgH="3819525" progId="Paint.Picture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2933" name="右弧形箭头 252932"/>
          <p:cNvSpPr/>
          <p:nvPr/>
        </p:nvSpPr>
        <p:spPr>
          <a:xfrm rot="5055463">
            <a:off x="3732213" y="5329238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2935" name="右弧形箭头 252934"/>
          <p:cNvSpPr/>
          <p:nvPr/>
        </p:nvSpPr>
        <p:spPr>
          <a:xfrm rot="5055463">
            <a:off x="4114800" y="51816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2936" name="右弧形箭头 252935"/>
          <p:cNvSpPr/>
          <p:nvPr/>
        </p:nvSpPr>
        <p:spPr>
          <a:xfrm rot="10728793">
            <a:off x="3124200" y="4191000"/>
            <a:ext cx="304800" cy="685800"/>
          </a:xfrm>
          <a:prstGeom prst="curvedLeftArrow">
            <a:avLst>
              <a:gd name="adj1" fmla="val 45000"/>
              <a:gd name="adj2" fmla="val 9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2937" name="文本框 252936"/>
          <p:cNvSpPr txBox="1"/>
          <p:nvPr/>
        </p:nvSpPr>
        <p:spPr>
          <a:xfrm>
            <a:off x="3276600" y="5715000"/>
            <a:ext cx="18288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3954" name="标题 2539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3956" name="对象 25395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" r:id="rId1" imgW="6010275" imgH="3829050" progId="Paint.Picture">
                  <p:embed/>
                </p:oleObj>
              </mc:Choice>
              <mc:Fallback>
                <p:oleObj name="" r:id="rId1" imgW="6010275" imgH="3829050" progId="Paint.Picture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3957" name="文本框 253956"/>
          <p:cNvSpPr txBox="1"/>
          <p:nvPr/>
        </p:nvSpPr>
        <p:spPr>
          <a:xfrm>
            <a:off x="6629400" y="4114800"/>
            <a:ext cx="224155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1450±10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侧面环伸缩振动峰。这个峰不是芳环的判断标准，因为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的弯曲振动峰也是在这里。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4978" name="标题 2549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4980" name="对象 25497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" r:id="rId1" imgW="6019800" imgH="3838575" progId="Paint.Picture">
                  <p:embed/>
                </p:oleObj>
              </mc:Choice>
              <mc:Fallback>
                <p:oleObj name="" r:id="rId1" imgW="6019800" imgH="3838575" progId="Paint.Picture">
                  <p:embed/>
                  <p:pic>
                    <p:nvPicPr>
                      <p:cNvPr id="0" name="图片 31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4981" name="右弧形箭头 254980"/>
          <p:cNvSpPr/>
          <p:nvPr/>
        </p:nvSpPr>
        <p:spPr>
          <a:xfrm rot="5227778">
            <a:off x="3959225" y="4114800"/>
            <a:ext cx="304800" cy="6096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4982" name="右弧形箭头 254981"/>
          <p:cNvSpPr/>
          <p:nvPr/>
        </p:nvSpPr>
        <p:spPr>
          <a:xfrm rot="5227778">
            <a:off x="4416425" y="4038600"/>
            <a:ext cx="304800" cy="6096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4983" name="左弧形箭头 254982"/>
          <p:cNvSpPr/>
          <p:nvPr/>
        </p:nvSpPr>
        <p:spPr>
          <a:xfrm>
            <a:off x="3505200" y="3048000"/>
            <a:ext cx="304800" cy="762000"/>
          </a:xfrm>
          <a:prstGeom prst="curvedRight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4984" name="文本框 254983"/>
          <p:cNvSpPr txBox="1"/>
          <p:nvPr/>
        </p:nvSpPr>
        <p:spPr>
          <a:xfrm>
            <a:off x="3581400" y="4876800"/>
            <a:ext cx="19812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1375±10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02" name="标题 2560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6004" name="对象 256003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" r:id="rId1" imgW="6019800" imgH="3848100" progId="Paint.Picture">
                  <p:embed/>
                </p:oleObj>
              </mc:Choice>
              <mc:Fallback>
                <p:oleObj name="" r:id="rId1" imgW="6019800" imgH="3848100" progId="Paint.Picture">
                  <p:embed/>
                  <p:pic>
                    <p:nvPicPr>
                      <p:cNvPr id="0" name="图片 31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05" name="文本框 256004"/>
          <p:cNvSpPr txBox="1"/>
          <p:nvPr/>
        </p:nvSpPr>
        <p:spPr>
          <a:xfrm>
            <a:off x="5867400" y="4303713"/>
            <a:ext cx="2971800" cy="14652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指纹区，芳环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弯曲振动吸收峰，指纹区的峰变化复杂，很难解释。无论如何，与参考谱的比较可以得出可靠的结论。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7026" name="标题 2570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7028" name="对象 25702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" r:id="rId1" imgW="6048375" imgH="3848100" progId="Paint.Picture">
                  <p:embed/>
                </p:oleObj>
              </mc:Choice>
              <mc:Fallback>
                <p:oleObj name="" r:id="rId1" imgW="6048375" imgH="3848100" progId="Paint.Picture">
                  <p:embed/>
                  <p:pic>
                    <p:nvPicPr>
                      <p:cNvPr id="0" name="图片 315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7029" name="文本框 257028"/>
          <p:cNvSpPr txBox="1"/>
          <p:nvPr/>
        </p:nvSpPr>
        <p:spPr>
          <a:xfrm>
            <a:off x="3048000" y="5145088"/>
            <a:ext cx="28194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730±20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对应于芳环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对称面弯曲振动；邻位被取代的话，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弯曲振动峰向更高频率处位移。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8050" name="标题 2580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8052" name="对象 258051"/>
          <p:cNvGraphicFramePr/>
          <p:nvPr/>
        </p:nvGraphicFramePr>
        <p:xfrm>
          <a:off x="0" y="830263"/>
          <a:ext cx="9144000" cy="602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" r:id="rId1" imgW="6048375" imgH="3819525" progId="Paint.Picture">
                  <p:embed/>
                </p:oleObj>
              </mc:Choice>
              <mc:Fallback>
                <p:oleObj name="" r:id="rId1" imgW="6048375" imgH="3819525" progId="Paint.Picture">
                  <p:embed/>
                  <p:pic>
                    <p:nvPicPr>
                      <p:cNvPr id="0" name="图片 315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0263"/>
                        <a:ext cx="9144000" cy="6027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8053" name="文本框 258052"/>
          <p:cNvSpPr txBox="1"/>
          <p:nvPr/>
        </p:nvSpPr>
        <p:spPr>
          <a:xfrm>
            <a:off x="3810000" y="4760913"/>
            <a:ext cx="2971800" cy="14652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690±20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对应于环扭曲振动峰。这个峰只有单取代、间取代或1,3,5-三取代情况下出现。与邻、间、对－二甲苯谱图作一比较。</a:t>
            </a:r>
            <a:endParaRPr lang="en-US" altLang="zh-CN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6434" name="对象 146433"/>
          <p:cNvGraphicFramePr/>
          <p:nvPr/>
        </p:nvGraphicFramePr>
        <p:xfrm>
          <a:off x="152400" y="2895600"/>
          <a:ext cx="5487988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486400" imgH="953770" progId="Word.Document.8">
                  <p:embed/>
                </p:oleObj>
              </mc:Choice>
              <mc:Fallback>
                <p:oleObj name="" r:id="rId1" imgW="5486400" imgH="953770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400" y="2895600"/>
                        <a:ext cx="5487988" cy="954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5" name="对象 146434"/>
          <p:cNvGraphicFramePr/>
          <p:nvPr/>
        </p:nvGraphicFramePr>
        <p:xfrm>
          <a:off x="0" y="4800600"/>
          <a:ext cx="5487988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5486400" imgH="975360" progId="Word.Document.8">
                  <p:embed/>
                </p:oleObj>
              </mc:Choice>
              <mc:Fallback>
                <p:oleObj name="" r:id="rId3" imgW="5486400" imgH="975360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4800600"/>
                        <a:ext cx="5487988" cy="974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36" name="直接连接符 146435"/>
          <p:cNvSpPr/>
          <p:nvPr/>
        </p:nvSpPr>
        <p:spPr>
          <a:xfrm>
            <a:off x="6858000" y="4038600"/>
            <a:ext cx="0" cy="99060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6437" name="直接连接符 146436"/>
          <p:cNvSpPr/>
          <p:nvPr/>
        </p:nvSpPr>
        <p:spPr>
          <a:xfrm>
            <a:off x="4343400" y="3505200"/>
            <a:ext cx="1143000" cy="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6438" name="直接连接符 146437"/>
          <p:cNvSpPr/>
          <p:nvPr/>
        </p:nvSpPr>
        <p:spPr>
          <a:xfrm flipH="1">
            <a:off x="4267200" y="5334000"/>
            <a:ext cx="1295400" cy="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6439" name="文本框 146438"/>
          <p:cNvSpPr txBox="1"/>
          <p:nvPr/>
        </p:nvSpPr>
        <p:spPr>
          <a:xfrm>
            <a:off x="1143000" y="914400"/>
            <a:ext cx="20129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干涉图（非单色光）</a:t>
            </a:r>
            <a:endParaRPr lang="zh-CN" altLang="en-US" dirty="0">
              <a:solidFill>
                <a:srgbClr val="002FC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6440" name="文本框 146439"/>
          <p:cNvSpPr txBox="1"/>
          <p:nvPr/>
        </p:nvSpPr>
        <p:spPr>
          <a:xfrm>
            <a:off x="1371600" y="1600200"/>
            <a:ext cx="7391400" cy="58102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pPr algn="just"/>
            <a:r>
              <a:rPr lang="zh-CN" altLang="en-US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多色光源（例如中红外的</a:t>
            </a:r>
            <a:r>
              <a:rPr lang="en-US" altLang="zh-CN" b="1" err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Globar</a:t>
            </a:r>
            <a:r>
              <a:rPr lang="zh-CN" altLang="en-US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光源或近红外的钨灯），许多连续波数（即频率）的光同时发射</a:t>
            </a:r>
            <a:endParaRPr lang="zh-CN" altLang="en-US" b="1" dirty="0">
              <a:solidFill>
                <a:srgbClr val="002FC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6441" name="文本框 146440"/>
          <p:cNvSpPr txBox="1"/>
          <p:nvPr/>
        </p:nvSpPr>
        <p:spPr>
          <a:xfrm>
            <a:off x="1371600" y="2514600"/>
            <a:ext cx="48069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检测器检测得到的干涉图是每一个波数的干涉图的矢量和。</a:t>
            </a:r>
            <a:endParaRPr lang="zh-CN" altLang="en-US" sz="1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6442" name="文本框 146441"/>
          <p:cNvSpPr txBox="1"/>
          <p:nvPr/>
        </p:nvSpPr>
        <p:spPr>
          <a:xfrm>
            <a:off x="5562600" y="3352800"/>
            <a:ext cx="3276600" cy="457200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pPr algn="just"/>
            <a:r>
              <a:rPr lang="zh-CN" altLang="en-US" sz="1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理论上，我们可以从-</a:t>
            </a:r>
            <a:r>
              <a:rPr lang="zh-CN" altLang="en-US" sz="1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到+范围，得到一张完整谱图，而且可以任何分辨率</a:t>
            </a:r>
            <a:endParaRPr lang="en-US" altLang="zh-CN" sz="1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Symbol" panose="05050102010706020507" pitchFamily="18" charset="2"/>
            </a:endParaRPr>
          </a:p>
        </p:txBody>
      </p:sp>
      <p:sp>
        <p:nvSpPr>
          <p:cNvPr id="146443" name="文本框 146442"/>
          <p:cNvSpPr txBox="1"/>
          <p:nvPr/>
        </p:nvSpPr>
        <p:spPr>
          <a:xfrm>
            <a:off x="5638800" y="5029200"/>
            <a:ext cx="2622550" cy="639763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marL="457200" indent="-457200" algn="just">
              <a:buNone/>
            </a:pPr>
            <a:r>
              <a:rPr lang="zh-CN" altLang="en-US" sz="1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为了满足上述要求，我们必须做到：</a:t>
            </a:r>
            <a:endParaRPr lang="zh-CN" altLang="en-US" sz="1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just">
              <a:buAutoNum type="arabicPeriod"/>
            </a:pPr>
            <a:r>
              <a:rPr lang="zh-CN" altLang="en-US" sz="1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动镜的移动距离可以无限远；</a:t>
            </a:r>
            <a:endParaRPr lang="zh-CN" altLang="en-US" sz="1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just">
              <a:buAutoNum type="arabicPeriod"/>
            </a:pPr>
            <a:r>
              <a:rPr lang="zh-CN" altLang="en-US" sz="1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数据采样间隔无限小。</a:t>
            </a:r>
            <a:endParaRPr lang="zh-CN" altLang="en-US" sz="1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6444" name="文本框 146443"/>
          <p:cNvSpPr txBox="1"/>
          <p:nvPr/>
        </p:nvSpPr>
        <p:spPr>
          <a:xfrm>
            <a:off x="1812925" y="4522788"/>
            <a:ext cx="946150" cy="274637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相应的谱图</a:t>
            </a:r>
            <a:endParaRPr lang="zh-CN" altLang="en-US" sz="1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6445" name="矩形 146444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9074" name="标题 2590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59076" name="对象 25907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15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9077" name="文本框 259076"/>
          <p:cNvSpPr txBox="1"/>
          <p:nvPr/>
        </p:nvSpPr>
        <p:spPr>
          <a:xfrm>
            <a:off x="3159125" y="4114800"/>
            <a:ext cx="2743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华文新魏" pitchFamily="2" charset="-122"/>
              </a:rPr>
              <a:t>1-己醇</a:t>
            </a:r>
            <a:endParaRPr lang="zh-CN" altLang="en-US" b="1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你能分辨哪些峰是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峰？（提示：与己烷谱图比较）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0098" name="标题 2600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0100" name="对象 26009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16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0102" name="直接连接符 260101"/>
          <p:cNvSpPr/>
          <p:nvPr/>
        </p:nvSpPr>
        <p:spPr>
          <a:xfrm>
            <a:off x="2286000" y="3581400"/>
            <a:ext cx="6858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0103" name="文本框 260102"/>
          <p:cNvSpPr txBox="1"/>
          <p:nvPr/>
        </p:nvSpPr>
        <p:spPr>
          <a:xfrm>
            <a:off x="2133600" y="4648200"/>
            <a:ext cx="28194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3334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的伸缩振动峰，一般波数范围：3350±10 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这是一个很特征的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峰，由于氢键的存在，所有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峰均比较宽。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1122" name="标题 2611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1124" name="对象 26112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16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1125" name="直接连接符 261124"/>
          <p:cNvSpPr/>
          <p:nvPr/>
        </p:nvSpPr>
        <p:spPr>
          <a:xfrm flipV="1">
            <a:off x="2743200" y="4114800"/>
            <a:ext cx="2286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1126" name="直接连接符 261125"/>
          <p:cNvSpPr/>
          <p:nvPr/>
        </p:nvSpPr>
        <p:spPr>
          <a:xfrm flipH="1" flipV="1">
            <a:off x="3276600" y="4038600"/>
            <a:ext cx="2286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1127" name="直接连接符 261126"/>
          <p:cNvSpPr/>
          <p:nvPr/>
        </p:nvSpPr>
        <p:spPr>
          <a:xfrm flipH="1" flipV="1">
            <a:off x="2667000" y="34290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1128" name="文本框 261127"/>
          <p:cNvSpPr txBox="1"/>
          <p:nvPr/>
        </p:nvSpPr>
        <p:spPr>
          <a:xfrm>
            <a:off x="2438400" y="4876800"/>
            <a:ext cx="1600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2146" name="标题 2621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2148" name="对象 26214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16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2149" name="直接连接符 262148"/>
          <p:cNvSpPr/>
          <p:nvPr/>
        </p:nvSpPr>
        <p:spPr>
          <a:xfrm flipH="1">
            <a:off x="3200400" y="3352800"/>
            <a:ext cx="5334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2150" name="直接连接符 262149"/>
          <p:cNvSpPr/>
          <p:nvPr/>
        </p:nvSpPr>
        <p:spPr>
          <a:xfrm flipH="1" flipV="1">
            <a:off x="2667000" y="3352800"/>
            <a:ext cx="3810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2151" name="文本框 262150"/>
          <p:cNvSpPr txBox="1"/>
          <p:nvPr/>
        </p:nvSpPr>
        <p:spPr>
          <a:xfrm>
            <a:off x="2438400" y="4876800"/>
            <a:ext cx="1600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2931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3170" name="标题 263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3172" name="对象 26317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16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3173" name="直接连接符 263172"/>
          <p:cNvSpPr/>
          <p:nvPr/>
        </p:nvSpPr>
        <p:spPr>
          <a:xfrm>
            <a:off x="2590800" y="3276600"/>
            <a:ext cx="533400" cy="533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3174" name="直接连接符 263173"/>
          <p:cNvSpPr/>
          <p:nvPr/>
        </p:nvSpPr>
        <p:spPr>
          <a:xfrm flipV="1">
            <a:off x="2743200" y="41148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3175" name="直接连接符 263174"/>
          <p:cNvSpPr/>
          <p:nvPr/>
        </p:nvSpPr>
        <p:spPr>
          <a:xfrm flipH="1" flipV="1">
            <a:off x="3276600" y="4038600"/>
            <a:ext cx="3048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3176" name="文本框 263175"/>
          <p:cNvSpPr txBox="1"/>
          <p:nvPr/>
        </p:nvSpPr>
        <p:spPr>
          <a:xfrm>
            <a:off x="2438400" y="4876800"/>
            <a:ext cx="1600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2870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4194" name="标题 264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4195" name="对象 264194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" r:id="rId1" imgW="6048375" imgH="3829050" progId="Paint.Picture">
                  <p:embed/>
                </p:oleObj>
              </mc:Choice>
              <mc:Fallback>
                <p:oleObj name="" r:id="rId1" imgW="6048375" imgH="3829050" progId="Paint.Picture">
                  <p:embed/>
                  <p:pic>
                    <p:nvPicPr>
                      <p:cNvPr id="0" name="图片 316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4196" name="直接连接符 264195"/>
          <p:cNvSpPr/>
          <p:nvPr/>
        </p:nvSpPr>
        <p:spPr>
          <a:xfrm>
            <a:off x="2514600" y="3276600"/>
            <a:ext cx="609600" cy="533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4197" name="直接连接符 264196"/>
          <p:cNvSpPr/>
          <p:nvPr/>
        </p:nvSpPr>
        <p:spPr>
          <a:xfrm flipH="1">
            <a:off x="3200400" y="3352800"/>
            <a:ext cx="5334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4198" name="文本框 264197"/>
          <p:cNvSpPr txBox="1"/>
          <p:nvPr/>
        </p:nvSpPr>
        <p:spPr>
          <a:xfrm>
            <a:off x="2438400" y="4876800"/>
            <a:ext cx="1600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5218" name="标题 265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5219" name="对象 26521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" r:id="rId1" imgW="6029325" imgH="3867150" progId="Paint.Picture">
                  <p:embed/>
                </p:oleObj>
              </mc:Choice>
              <mc:Fallback>
                <p:oleObj name="" r:id="rId1" imgW="6029325" imgH="3867150" progId="Paint.Picture">
                  <p:embed/>
                  <p:pic>
                    <p:nvPicPr>
                      <p:cNvPr id="0" name="图片 31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5220" name="右弧形箭头 265219"/>
          <p:cNvSpPr/>
          <p:nvPr/>
        </p:nvSpPr>
        <p:spPr>
          <a:xfrm rot="6131019">
            <a:off x="3733800" y="4105275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5221" name="右弧形箭头 265220"/>
          <p:cNvSpPr/>
          <p:nvPr/>
        </p:nvSpPr>
        <p:spPr>
          <a:xfrm rot="6131019">
            <a:off x="4076700" y="4000500"/>
            <a:ext cx="228600" cy="4572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5222" name="上弧形箭头 265221"/>
          <p:cNvSpPr/>
          <p:nvPr/>
        </p:nvSpPr>
        <p:spPr>
          <a:xfrm rot="-4529522">
            <a:off x="3043238" y="3046413"/>
            <a:ext cx="839787" cy="381000"/>
          </a:xfrm>
          <a:prstGeom prst="curvedDownArrow">
            <a:avLst>
              <a:gd name="adj1" fmla="val 44083"/>
              <a:gd name="adj2" fmla="val 88166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5224" name="文本框 265223"/>
          <p:cNvSpPr txBox="1"/>
          <p:nvPr/>
        </p:nvSpPr>
        <p:spPr>
          <a:xfrm>
            <a:off x="3200400" y="457200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42" name="标题 266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6243" name="对象 26624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" r:id="rId1" imgW="6019800" imgH="3838575" progId="Paint.Picture">
                  <p:embed/>
                </p:oleObj>
              </mc:Choice>
              <mc:Fallback>
                <p:oleObj name="" r:id="rId1" imgW="6019800" imgH="3838575" progId="Paint.Picture">
                  <p:embed/>
                  <p:pic>
                    <p:nvPicPr>
                      <p:cNvPr id="0" name="图片 316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44" name="上弧形箭头 266243"/>
          <p:cNvSpPr/>
          <p:nvPr/>
        </p:nvSpPr>
        <p:spPr>
          <a:xfrm>
            <a:off x="5334000" y="4114800"/>
            <a:ext cx="838200" cy="228600"/>
          </a:xfrm>
          <a:prstGeom prst="curvedDownArrow">
            <a:avLst>
              <a:gd name="adj1" fmla="val 73333"/>
              <a:gd name="adj2" fmla="val 146666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245" name="左弧形箭头 266244"/>
          <p:cNvSpPr/>
          <p:nvPr/>
        </p:nvSpPr>
        <p:spPr>
          <a:xfrm rot="4772658">
            <a:off x="4419600" y="3810000"/>
            <a:ext cx="381000" cy="838200"/>
          </a:xfrm>
          <a:prstGeom prst="curvedRightArrow">
            <a:avLst>
              <a:gd name="adj1" fmla="val 44000"/>
              <a:gd name="adj2" fmla="val 88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246" name="文本框 266245"/>
          <p:cNvSpPr txBox="1"/>
          <p:nvPr/>
        </p:nvSpPr>
        <p:spPr>
          <a:xfrm>
            <a:off x="4419600" y="5715000"/>
            <a:ext cx="1600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7266" name="标题 267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7267" name="对象 26726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7268" name="左弧形箭头 267267"/>
          <p:cNvSpPr/>
          <p:nvPr/>
        </p:nvSpPr>
        <p:spPr>
          <a:xfrm>
            <a:off x="4038600" y="4191000"/>
            <a:ext cx="304800" cy="9144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7269" name="文本框 267268"/>
          <p:cNvSpPr txBox="1"/>
          <p:nvPr/>
        </p:nvSpPr>
        <p:spPr>
          <a:xfrm>
            <a:off x="4343400" y="5410200"/>
            <a:ext cx="26670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1430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弯曲振动峰，一般波数范围：1400± 100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这个宽峰被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弯曲模式峰掩盖。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9314" name="标题 269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9315" name="对象 269314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" r:id="rId1" imgW="6010275" imgH="3838575" progId="Paint.Picture">
                  <p:embed/>
                </p:oleObj>
              </mc:Choice>
              <mc:Fallback>
                <p:oleObj name="" r:id="rId1" imgW="6010275" imgH="3838575" progId="Paint.Picture">
                  <p:embed/>
                  <p:pic>
                    <p:nvPicPr>
                      <p:cNvPr id="0" name="图片 3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9316" name="右弧形箭头 269315"/>
          <p:cNvSpPr/>
          <p:nvPr/>
        </p:nvSpPr>
        <p:spPr>
          <a:xfrm rot="5293954">
            <a:off x="5143500" y="4914900"/>
            <a:ext cx="228600" cy="609600"/>
          </a:xfrm>
          <a:prstGeom prst="curvedLef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9317" name="右弧形箭头 269316"/>
          <p:cNvSpPr/>
          <p:nvPr/>
        </p:nvSpPr>
        <p:spPr>
          <a:xfrm rot="5293954">
            <a:off x="5600700" y="4762500"/>
            <a:ext cx="228600" cy="609600"/>
          </a:xfrm>
          <a:prstGeom prst="curvedLef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9318" name="下弧形箭头 269317"/>
          <p:cNvSpPr/>
          <p:nvPr/>
        </p:nvSpPr>
        <p:spPr>
          <a:xfrm rot="5235058">
            <a:off x="4454525" y="4000500"/>
            <a:ext cx="685800" cy="304800"/>
          </a:xfrm>
          <a:prstGeom prst="curvedUpArrow">
            <a:avLst>
              <a:gd name="adj1" fmla="val 45000"/>
              <a:gd name="adj2" fmla="val 9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9320" name="文本框 269319"/>
          <p:cNvSpPr txBox="1"/>
          <p:nvPr/>
        </p:nvSpPr>
        <p:spPr>
          <a:xfrm>
            <a:off x="4800600" y="5334000"/>
            <a:ext cx="1600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伞形弯曲振动峰。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文本框 147457"/>
          <p:cNvSpPr txBox="1"/>
          <p:nvPr/>
        </p:nvSpPr>
        <p:spPr>
          <a:xfrm>
            <a:off x="1295400" y="2811463"/>
            <a:ext cx="2133600" cy="457200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pPr algn="l"/>
            <a:r>
              <a:rPr lang="zh-CN" altLang="en-US" sz="1200" b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只是测试整个谱图范围的一部分</a:t>
            </a:r>
            <a:endParaRPr lang="zh-CN" altLang="en-US" sz="1200" dirty="0">
              <a:solidFill>
                <a:srgbClr val="EAEA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59" name="文本框 147458"/>
          <p:cNvSpPr txBox="1"/>
          <p:nvPr/>
        </p:nvSpPr>
        <p:spPr>
          <a:xfrm>
            <a:off x="6477000" y="2909888"/>
            <a:ext cx="1600200" cy="457200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r>
              <a:rPr lang="zh-CN" altLang="en-US" sz="1200" b="1" i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采用不同的光源、分束器以及检测器</a:t>
            </a:r>
            <a:endParaRPr lang="zh-CN" altLang="en-US" sz="1200" b="1" i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0" name="文本框 147459"/>
          <p:cNvSpPr txBox="1"/>
          <p:nvPr/>
        </p:nvSpPr>
        <p:spPr>
          <a:xfrm>
            <a:off x="1639888" y="3505200"/>
            <a:ext cx="12509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分辨率受到限制</a:t>
            </a:r>
            <a:endParaRPr lang="zh-CN" altLang="en-US" sz="1200" dirty="0">
              <a:solidFill>
                <a:srgbClr val="EAEA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1" name="文本框 147460"/>
          <p:cNvSpPr txBox="1"/>
          <p:nvPr/>
        </p:nvSpPr>
        <p:spPr>
          <a:xfrm>
            <a:off x="6629400" y="3581400"/>
            <a:ext cx="914400" cy="274638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r>
              <a:rPr lang="zh-CN" altLang="en-US" sz="1200" b="1" i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切趾函数</a:t>
            </a:r>
            <a:endParaRPr lang="en-US" altLang="zh-CN" sz="1200" b="1" i="1" dirty="0">
              <a:solidFill>
                <a:srgbClr val="008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47462" name="文本框 147461"/>
          <p:cNvSpPr txBox="1"/>
          <p:nvPr/>
        </p:nvSpPr>
        <p:spPr>
          <a:xfrm>
            <a:off x="1819275" y="2528888"/>
            <a:ext cx="844550" cy="274637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技术限制:</a:t>
            </a:r>
            <a:endParaRPr lang="zh-CN" altLang="en-US" sz="1200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3" name="文本框 147462"/>
          <p:cNvSpPr txBox="1"/>
          <p:nvPr/>
        </p:nvSpPr>
        <p:spPr>
          <a:xfrm>
            <a:off x="6796088" y="2514600"/>
            <a:ext cx="8445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i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解决方案:</a:t>
            </a:r>
            <a:endParaRPr lang="zh-CN" altLang="en-US" sz="1200" i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4" name="矩形 147463"/>
          <p:cNvSpPr/>
          <p:nvPr/>
        </p:nvSpPr>
        <p:spPr>
          <a:xfrm>
            <a:off x="1295400" y="2514600"/>
            <a:ext cx="7010400" cy="304800"/>
          </a:xfrm>
          <a:prstGeom prst="rect">
            <a:avLst/>
          </a:prstGeom>
          <a:noFill/>
          <a:ln w="38100" cap="sq" cmpd="dbl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7465" name="矩形 147464"/>
          <p:cNvSpPr/>
          <p:nvPr/>
        </p:nvSpPr>
        <p:spPr>
          <a:xfrm>
            <a:off x="1295400" y="2819400"/>
            <a:ext cx="7010400" cy="2971800"/>
          </a:xfrm>
          <a:prstGeom prst="rect">
            <a:avLst/>
          </a:prstGeom>
          <a:noFill/>
          <a:ln w="6350" cap="sq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7466" name="矩形 147465"/>
          <p:cNvSpPr/>
          <p:nvPr/>
        </p:nvSpPr>
        <p:spPr>
          <a:xfrm>
            <a:off x="1295400" y="3505200"/>
            <a:ext cx="7010400" cy="762000"/>
          </a:xfrm>
          <a:prstGeom prst="rect">
            <a:avLst/>
          </a:prstGeom>
          <a:noFill/>
          <a:ln w="6350" cap="sq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7467" name="文本框 147466"/>
          <p:cNvSpPr txBox="1"/>
          <p:nvPr/>
        </p:nvSpPr>
        <p:spPr>
          <a:xfrm>
            <a:off x="4495800" y="2514600"/>
            <a:ext cx="8445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相应问题</a:t>
            </a:r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zh-CN" altLang="en-US" sz="1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8" name="文本框 147467"/>
          <p:cNvSpPr txBox="1"/>
          <p:nvPr/>
        </p:nvSpPr>
        <p:spPr>
          <a:xfrm>
            <a:off x="4495800" y="3595688"/>
            <a:ext cx="947738" cy="274637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旁瓣峰</a:t>
            </a:r>
            <a:endParaRPr lang="en-US" altLang="zh-CN" sz="1200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47469" name="矩形 147468"/>
          <p:cNvSpPr/>
          <p:nvPr/>
        </p:nvSpPr>
        <p:spPr>
          <a:xfrm>
            <a:off x="1295400" y="4267200"/>
            <a:ext cx="7010400" cy="762000"/>
          </a:xfrm>
          <a:prstGeom prst="rect">
            <a:avLst/>
          </a:prstGeom>
          <a:noFill/>
          <a:ln w="6350" cap="sq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7470" name="直接连接符 147469"/>
          <p:cNvSpPr/>
          <p:nvPr/>
        </p:nvSpPr>
        <p:spPr>
          <a:xfrm>
            <a:off x="3429000" y="3048000"/>
            <a:ext cx="28956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71" name="直接连接符 147470"/>
          <p:cNvSpPr/>
          <p:nvPr/>
        </p:nvSpPr>
        <p:spPr>
          <a:xfrm>
            <a:off x="3352800" y="3657600"/>
            <a:ext cx="11430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72" name="直接连接符 147471"/>
          <p:cNvSpPr/>
          <p:nvPr/>
        </p:nvSpPr>
        <p:spPr>
          <a:xfrm>
            <a:off x="5486400" y="3657600"/>
            <a:ext cx="8382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73" name="矩形 147472"/>
          <p:cNvSpPr/>
          <p:nvPr/>
        </p:nvSpPr>
        <p:spPr>
          <a:xfrm>
            <a:off x="4175125" y="3886200"/>
            <a:ext cx="14033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牺牲谱图的分辨率</a:t>
            </a:r>
            <a:endParaRPr lang="zh-CN" altLang="en-US" sz="1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4" name="矩形 147473"/>
          <p:cNvSpPr/>
          <p:nvPr/>
        </p:nvSpPr>
        <p:spPr>
          <a:xfrm>
            <a:off x="6911975" y="3886200"/>
            <a:ext cx="7937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i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采用光圈</a:t>
            </a:r>
            <a:endParaRPr lang="zh-CN" altLang="en-US" sz="1200" b="1" i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5" name="直接连接符 147474"/>
          <p:cNvSpPr/>
          <p:nvPr/>
        </p:nvSpPr>
        <p:spPr>
          <a:xfrm flipH="1">
            <a:off x="5867400" y="3733800"/>
            <a:ext cx="609600" cy="2286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76" name="直接连接符 147475"/>
          <p:cNvSpPr/>
          <p:nvPr/>
        </p:nvSpPr>
        <p:spPr>
          <a:xfrm>
            <a:off x="5943600" y="4038600"/>
            <a:ext cx="9144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77" name="文本框 147476"/>
          <p:cNvSpPr txBox="1"/>
          <p:nvPr/>
        </p:nvSpPr>
        <p:spPr>
          <a:xfrm>
            <a:off x="1625600" y="4267200"/>
            <a:ext cx="1555750" cy="45720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采样间隔不能无限小</a:t>
            </a:r>
            <a:endParaRPr lang="zh-CN" altLang="en-US" sz="1200" b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1200" b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(</a:t>
            </a:r>
            <a:r>
              <a:rPr lang="zh-CN" altLang="en-US" sz="1200" b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基于 </a:t>
            </a:r>
            <a:r>
              <a:rPr lang="en-US" altLang="zh-CN" sz="1200" b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HeNe</a:t>
            </a:r>
            <a:r>
              <a:rPr lang="zh-CN" altLang="en-US" sz="1200" b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激光)</a:t>
            </a:r>
            <a:endParaRPr lang="zh-CN" altLang="en-US" sz="1200" dirty="0">
              <a:solidFill>
                <a:srgbClr val="EAEA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8" name="直接连接符 147477"/>
          <p:cNvSpPr/>
          <p:nvPr/>
        </p:nvSpPr>
        <p:spPr>
          <a:xfrm>
            <a:off x="3505200" y="4419600"/>
            <a:ext cx="6858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79" name="矩形 147478"/>
          <p:cNvSpPr/>
          <p:nvPr/>
        </p:nvSpPr>
        <p:spPr>
          <a:xfrm>
            <a:off x="4560888" y="4267200"/>
            <a:ext cx="946150" cy="45720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带宽限制</a:t>
            </a:r>
            <a:endParaRPr lang="zh-CN" altLang="en-US" sz="1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有折叠可能</a:t>
            </a:r>
            <a:endParaRPr lang="zh-CN" altLang="en-US" sz="1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80" name="直接连接符 147479"/>
          <p:cNvSpPr/>
          <p:nvPr/>
        </p:nvSpPr>
        <p:spPr>
          <a:xfrm>
            <a:off x="5943600" y="4419600"/>
            <a:ext cx="6858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81" name="矩形 147480"/>
          <p:cNvSpPr/>
          <p:nvPr/>
        </p:nvSpPr>
        <p:spPr>
          <a:xfrm>
            <a:off x="6629400" y="4267200"/>
            <a:ext cx="1700213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i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满足</a:t>
            </a:r>
            <a:r>
              <a:rPr lang="en-US" altLang="zh-CN" sz="1200" b="1" i="1" err="1">
                <a:solidFill>
                  <a:srgbClr val="008000"/>
                </a:solidFill>
                <a:latin typeface="Arial" panose="020B0604020202020204" pitchFamily="34" charset="0"/>
                <a:ea typeface="华文新魏" pitchFamily="2" charset="-122"/>
              </a:rPr>
              <a:t>Nyquist</a:t>
            </a:r>
            <a:r>
              <a:rPr lang="en-US" altLang="zh-CN" sz="1200" b="1" i="1">
                <a:solidFill>
                  <a:srgbClr val="008000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r>
              <a:rPr lang="zh-CN" altLang="en-US" sz="1200" b="1" i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采样条件</a:t>
            </a:r>
            <a:endParaRPr lang="zh-CN" altLang="en-US" sz="1200" b="1" i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82" name="矩形 147481"/>
          <p:cNvSpPr/>
          <p:nvPr/>
        </p:nvSpPr>
        <p:spPr>
          <a:xfrm>
            <a:off x="4376738" y="4724400"/>
            <a:ext cx="10985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尖桩篱栅效应</a:t>
            </a:r>
            <a:endParaRPr lang="en-US" altLang="zh-CN" sz="12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47483" name="直接连接符 147482"/>
          <p:cNvSpPr/>
          <p:nvPr/>
        </p:nvSpPr>
        <p:spPr>
          <a:xfrm>
            <a:off x="3505200" y="4876800"/>
            <a:ext cx="6858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84" name="直接连接符 147483"/>
          <p:cNvSpPr/>
          <p:nvPr/>
        </p:nvSpPr>
        <p:spPr>
          <a:xfrm>
            <a:off x="5791200" y="4876800"/>
            <a:ext cx="8382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85" name="矩形 147484"/>
          <p:cNvSpPr/>
          <p:nvPr/>
        </p:nvSpPr>
        <p:spPr>
          <a:xfrm>
            <a:off x="7019925" y="4724400"/>
            <a:ext cx="7937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i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谱图充零</a:t>
            </a:r>
            <a:endParaRPr lang="zh-CN" altLang="en-US" sz="1200" b="1" i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86" name="矩形 147485"/>
          <p:cNvSpPr/>
          <p:nvPr/>
        </p:nvSpPr>
        <p:spPr>
          <a:xfrm>
            <a:off x="1295400" y="2819400"/>
            <a:ext cx="7010400" cy="2971800"/>
          </a:xfrm>
          <a:prstGeom prst="rect">
            <a:avLst/>
          </a:prstGeom>
          <a:noFill/>
          <a:ln w="38100" cap="sq" cmpd="dbl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7487" name="文本框 147486"/>
          <p:cNvSpPr txBox="1"/>
          <p:nvPr/>
        </p:nvSpPr>
        <p:spPr>
          <a:xfrm>
            <a:off x="1322388" y="5119688"/>
            <a:ext cx="1860550" cy="274637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得到的干涉图不是对称的</a:t>
            </a:r>
            <a:endParaRPr lang="en-US" altLang="zh-CN" sz="1200" dirty="0">
              <a:solidFill>
                <a:srgbClr val="EAEAEA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47488" name="直接连接符 147487"/>
          <p:cNvSpPr/>
          <p:nvPr/>
        </p:nvSpPr>
        <p:spPr>
          <a:xfrm>
            <a:off x="3276600" y="5257800"/>
            <a:ext cx="9906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89" name="矩形 147488"/>
          <p:cNvSpPr/>
          <p:nvPr/>
        </p:nvSpPr>
        <p:spPr>
          <a:xfrm>
            <a:off x="4562475" y="5105400"/>
            <a:ext cx="7937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相位问题</a:t>
            </a:r>
            <a:endParaRPr lang="zh-CN" altLang="en-US" sz="1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90" name="直接连接符 147489"/>
          <p:cNvSpPr/>
          <p:nvPr/>
        </p:nvSpPr>
        <p:spPr>
          <a:xfrm>
            <a:off x="5638800" y="5257800"/>
            <a:ext cx="762000" cy="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7491" name="矩形 147490"/>
          <p:cNvSpPr/>
          <p:nvPr/>
        </p:nvSpPr>
        <p:spPr>
          <a:xfrm>
            <a:off x="6980238" y="5105400"/>
            <a:ext cx="793750" cy="274638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200" b="1" i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相位校正</a:t>
            </a:r>
            <a:endParaRPr lang="zh-CN" altLang="en-US" sz="1200" b="1" i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92" name="文本框 147491"/>
          <p:cNvSpPr txBox="1"/>
          <p:nvPr/>
        </p:nvSpPr>
        <p:spPr>
          <a:xfrm>
            <a:off x="1219200" y="914400"/>
            <a:ext cx="9969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技术局限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7493" name="文本框 147492"/>
          <p:cNvSpPr txBox="1"/>
          <p:nvPr/>
        </p:nvSpPr>
        <p:spPr>
          <a:xfrm>
            <a:off x="2057400" y="1905000"/>
            <a:ext cx="4857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事实上，分辨率、带宽以及采样间隔受到谱仪的限制</a:t>
            </a:r>
            <a:endParaRPr lang="zh-CN" altLang="en-US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7494" name="矩形 147493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0338" name="标题 270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0339" name="对象 27033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17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0340" name="文本框 270339"/>
          <p:cNvSpPr txBox="1"/>
          <p:nvPr/>
        </p:nvSpPr>
        <p:spPr>
          <a:xfrm>
            <a:off x="5791200" y="5486400"/>
            <a:ext cx="2971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指纹区：与参考谱图比对，即能给出定性结论。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1362" name="标题 271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1363" name="对象 27136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1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1364" name="直接连接符 271363"/>
          <p:cNvSpPr/>
          <p:nvPr/>
        </p:nvSpPr>
        <p:spPr>
          <a:xfrm flipV="1">
            <a:off x="5791200" y="5105400"/>
            <a:ext cx="838200" cy="533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1365" name="直接连接符 271364"/>
          <p:cNvSpPr/>
          <p:nvPr/>
        </p:nvSpPr>
        <p:spPr>
          <a:xfrm>
            <a:off x="7086600" y="5105400"/>
            <a:ext cx="6096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1366" name="文本框 271365"/>
          <p:cNvSpPr txBox="1"/>
          <p:nvPr/>
        </p:nvSpPr>
        <p:spPr>
          <a:xfrm>
            <a:off x="2133600" y="3581400"/>
            <a:ext cx="28956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1058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,-C-O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伸缩振动峰，与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伸缩振动是反对称的，一般波数范围：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伯醇：1050±25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endParaRPr lang="en-US" altLang="zh-CN" baseline="3000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仲醇：1125±25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endParaRPr lang="en-US" altLang="zh-CN" baseline="3000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叔醇：1150±50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endParaRPr lang="zh-CN" altLang="en-US" baseline="3000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2386" name="标题 272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2387" name="对象 27238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1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2388" name="上弧形箭头 272387"/>
          <p:cNvSpPr/>
          <p:nvPr/>
        </p:nvSpPr>
        <p:spPr>
          <a:xfrm>
            <a:off x="7162800" y="2590800"/>
            <a:ext cx="457200" cy="1524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2389" name="上弧形箭头 272388"/>
          <p:cNvSpPr/>
          <p:nvPr/>
        </p:nvSpPr>
        <p:spPr>
          <a:xfrm>
            <a:off x="8077200" y="2743200"/>
            <a:ext cx="457200" cy="1524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2390" name="上弧形箭头 272389"/>
          <p:cNvSpPr/>
          <p:nvPr/>
        </p:nvSpPr>
        <p:spPr>
          <a:xfrm>
            <a:off x="6858000" y="2743200"/>
            <a:ext cx="457200" cy="1524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2391" name="上弧形箭头 272390"/>
          <p:cNvSpPr/>
          <p:nvPr/>
        </p:nvSpPr>
        <p:spPr>
          <a:xfrm>
            <a:off x="7543800" y="2819400"/>
            <a:ext cx="457200" cy="1524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2392" name="右弧形箭头 272391"/>
          <p:cNvSpPr/>
          <p:nvPr/>
        </p:nvSpPr>
        <p:spPr>
          <a:xfrm rot="-16466107">
            <a:off x="7429500" y="4305300"/>
            <a:ext cx="228600" cy="4572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2393" name="右弧形箭头 272392"/>
          <p:cNvSpPr/>
          <p:nvPr/>
        </p:nvSpPr>
        <p:spPr>
          <a:xfrm rot="-16466107">
            <a:off x="8496300" y="4076700"/>
            <a:ext cx="228600" cy="4572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2394" name="右弧形箭头 272393"/>
          <p:cNvSpPr/>
          <p:nvPr/>
        </p:nvSpPr>
        <p:spPr>
          <a:xfrm rot="-16466107">
            <a:off x="7048500" y="3924300"/>
            <a:ext cx="228600" cy="4572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2395" name="文本框 272394"/>
          <p:cNvSpPr txBox="1"/>
          <p:nvPr/>
        </p:nvSpPr>
        <p:spPr>
          <a:xfrm>
            <a:off x="6172200" y="4724400"/>
            <a:ext cx="2779713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725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-(CH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4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摇摆振动峰，只有在4个和4个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存在时才有这个摇摆振动峰。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3410" name="标题 273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谱图解析——1-己醇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3411" name="对象 27341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1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3412" name="左弧形箭头 273411"/>
          <p:cNvSpPr/>
          <p:nvPr/>
        </p:nvSpPr>
        <p:spPr>
          <a:xfrm rot="5020674">
            <a:off x="8382000" y="2971800"/>
            <a:ext cx="381000" cy="838200"/>
          </a:xfrm>
          <a:prstGeom prst="curvedRightArrow">
            <a:avLst>
              <a:gd name="adj1" fmla="val 44000"/>
              <a:gd name="adj2" fmla="val 88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3413" name="文本框 273412"/>
          <p:cNvSpPr txBox="1"/>
          <p:nvPr/>
        </p:nvSpPr>
        <p:spPr>
          <a:xfrm>
            <a:off x="6705600" y="4724400"/>
            <a:ext cx="2205038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660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摇摆振动峰，这是由于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基团的存在的另外一个宽峰。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4434" name="标题 274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4435" name="对象 274434"/>
          <p:cNvGraphicFramePr/>
          <p:nvPr/>
        </p:nvGraphicFramePr>
        <p:xfrm>
          <a:off x="0" y="844550"/>
          <a:ext cx="9144000" cy="601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" r:id="rId1" imgW="6038850" imgH="3867150" progId="Paint.Picture">
                  <p:embed/>
                </p:oleObj>
              </mc:Choice>
              <mc:Fallback>
                <p:oleObj name="" r:id="rId1" imgW="6038850" imgH="3867150" progId="Paint.Picture">
                  <p:embed/>
                  <p:pic>
                    <p:nvPicPr>
                      <p:cNvPr id="0" name="图片 317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4550"/>
                        <a:ext cx="9144000" cy="601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4436" name="文本框 274435"/>
          <p:cNvSpPr txBox="1"/>
          <p:nvPr/>
        </p:nvSpPr>
        <p:spPr>
          <a:xfrm>
            <a:off x="3008313" y="4278313"/>
            <a:ext cx="26670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1-己胺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你能分辨哪些峰是来自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NH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基团？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5458" name="标题 275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5459" name="对象 27545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1" imgW="6010275" imgH="3819525" progId="Paint.Picture">
                  <p:embed/>
                </p:oleObj>
              </mc:Choice>
              <mc:Fallback>
                <p:oleObj name="" r:id="rId1" imgW="6010275" imgH="3819525" progId="Paint.Picture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5460" name="文本框 275459"/>
          <p:cNvSpPr txBox="1"/>
          <p:nvPr/>
        </p:nvSpPr>
        <p:spPr>
          <a:xfrm>
            <a:off x="1447800" y="4378325"/>
            <a:ext cx="22860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N-H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伸缩振动区域。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82" name="标题 276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6483" name="对象 27648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1" imgW="6010275" imgH="3819525" progId="Paint.Picture">
                  <p:embed/>
                </p:oleObj>
              </mc:Choice>
              <mc:Fallback>
                <p:oleObj name="" r:id="rId1" imgW="6010275" imgH="3819525" progId="Paint.Picture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484" name="直接连接符 276483"/>
          <p:cNvSpPr/>
          <p:nvPr/>
        </p:nvSpPr>
        <p:spPr>
          <a:xfrm flipH="1" flipV="1">
            <a:off x="2590800" y="2667000"/>
            <a:ext cx="3048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485" name="直接连接符 276484"/>
          <p:cNvSpPr/>
          <p:nvPr/>
        </p:nvSpPr>
        <p:spPr>
          <a:xfrm flipH="1">
            <a:off x="3048000" y="25908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486" name="文本框 276485"/>
          <p:cNvSpPr txBox="1"/>
          <p:nvPr/>
        </p:nvSpPr>
        <p:spPr>
          <a:xfrm>
            <a:off x="1752600" y="4876800"/>
            <a:ext cx="25146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3390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-NH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反对称申说振动峰，一般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NH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的反对称伸缩振动峰的位置：3300±100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比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的伸缩振动峰的强度要弱很多。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7506" name="标题 277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7507" name="对象 27750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" r:id="rId1" imgW="6019800" imgH="3819525" progId="Paint.Picture">
                  <p:embed/>
                </p:oleObj>
              </mc:Choice>
              <mc:Fallback>
                <p:oleObj name="" r:id="rId1" imgW="6019800" imgH="3819525" progId="Paint.Picture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7508" name="直接连接符 277507"/>
          <p:cNvSpPr/>
          <p:nvPr/>
        </p:nvSpPr>
        <p:spPr>
          <a:xfrm>
            <a:off x="2514600" y="25908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7509" name="直接连接符 277508"/>
          <p:cNvSpPr/>
          <p:nvPr/>
        </p:nvSpPr>
        <p:spPr>
          <a:xfrm flipH="1">
            <a:off x="2971800" y="25908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7510" name="文本框 277509"/>
          <p:cNvSpPr txBox="1"/>
          <p:nvPr/>
        </p:nvSpPr>
        <p:spPr>
          <a:xfrm>
            <a:off x="1828800" y="5105400"/>
            <a:ext cx="23622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3290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,-NH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对称伸缩振动峰。仲胺只有一个伸缩振动峰，叔胺没有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N-H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8530" name="标题 278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8531" name="对象 278530"/>
          <p:cNvGraphicFramePr/>
          <p:nvPr/>
        </p:nvGraphicFramePr>
        <p:xfrm>
          <a:off x="0" y="850900"/>
          <a:ext cx="9144000" cy="600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1" imgW="6029325" imgH="3848100" progId="Paint.Picture">
                  <p:embed/>
                </p:oleObj>
              </mc:Choice>
              <mc:Fallback>
                <p:oleObj name="" r:id="rId1" imgW="6029325" imgH="3848100" progId="Paint.Picture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0900"/>
                        <a:ext cx="9144000" cy="600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8532" name="直接连接符 278531"/>
          <p:cNvSpPr/>
          <p:nvPr/>
        </p:nvSpPr>
        <p:spPr>
          <a:xfrm flipV="1">
            <a:off x="4343400" y="4572000"/>
            <a:ext cx="3048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8533" name="直接连接符 278532"/>
          <p:cNvSpPr/>
          <p:nvPr/>
        </p:nvSpPr>
        <p:spPr>
          <a:xfrm flipH="1" flipV="1">
            <a:off x="5029200" y="4648200"/>
            <a:ext cx="1524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8534" name="直接连接符 278533"/>
          <p:cNvSpPr/>
          <p:nvPr/>
        </p:nvSpPr>
        <p:spPr>
          <a:xfrm flipH="1" flipV="1">
            <a:off x="4343400" y="40386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8535" name="文本框 278534"/>
          <p:cNvSpPr txBox="1"/>
          <p:nvPr/>
        </p:nvSpPr>
        <p:spPr>
          <a:xfrm>
            <a:off x="3962400" y="5410200"/>
            <a:ext cx="17526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9554" name="标题 279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79555" name="对象 279554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" r:id="rId1" imgW="6029325" imgH="3819525" progId="Paint.Picture">
                  <p:embed/>
                </p:oleObj>
              </mc:Choice>
              <mc:Fallback>
                <p:oleObj name="" r:id="rId1" imgW="6029325" imgH="3819525" progId="Paint.Picture">
                  <p:embed/>
                  <p:pic>
                    <p:nvPicPr>
                      <p:cNvPr id="0" name="图片 31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9556" name="直接连接符 279555"/>
          <p:cNvSpPr/>
          <p:nvPr/>
        </p:nvSpPr>
        <p:spPr>
          <a:xfrm flipH="1">
            <a:off x="4876800" y="39624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9557" name="直接连接符 279556"/>
          <p:cNvSpPr/>
          <p:nvPr/>
        </p:nvSpPr>
        <p:spPr>
          <a:xfrm flipH="1" flipV="1">
            <a:off x="4419600" y="4038600"/>
            <a:ext cx="3048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9558" name="文本框 279557"/>
          <p:cNvSpPr txBox="1"/>
          <p:nvPr/>
        </p:nvSpPr>
        <p:spPr>
          <a:xfrm>
            <a:off x="4038600" y="5410200"/>
            <a:ext cx="16764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2931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8482" name="图片 148481" descr="D:\FT-IR\IR-NT-Course\Figures\BMP\Graphic1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211388"/>
            <a:ext cx="8077200" cy="401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3" name="文本框 148482"/>
          <p:cNvSpPr txBox="1"/>
          <p:nvPr/>
        </p:nvSpPr>
        <p:spPr>
          <a:xfrm>
            <a:off x="1143000" y="914400"/>
            <a:ext cx="9969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谱图范围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8484" name="文本框 148483"/>
          <p:cNvSpPr txBox="1"/>
          <p:nvPr/>
        </p:nvSpPr>
        <p:spPr>
          <a:xfrm>
            <a:off x="1752600" y="1752600"/>
            <a:ext cx="42481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谱图范围的选择，决定了仪器采用的光学组件</a:t>
            </a:r>
            <a:endParaRPr lang="zh-CN" altLang="en-US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8485" name="矩形 148484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0578" name="标题 280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0579" name="对象 28057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7" name="" r:id="rId1" imgW="6029325" imgH="3819525" progId="Paint.Picture">
                  <p:embed/>
                </p:oleObj>
              </mc:Choice>
              <mc:Fallback>
                <p:oleObj name="" r:id="rId1" imgW="6029325" imgH="3819525" progId="Paint.Picture">
                  <p:embed/>
                  <p:pic>
                    <p:nvPicPr>
                      <p:cNvPr id="0" name="图片 31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0580" name="直接连接符 280579"/>
          <p:cNvSpPr/>
          <p:nvPr/>
        </p:nvSpPr>
        <p:spPr>
          <a:xfrm flipV="1">
            <a:off x="7467600" y="4343400"/>
            <a:ext cx="2286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0581" name="直接连接符 280580"/>
          <p:cNvSpPr/>
          <p:nvPr/>
        </p:nvSpPr>
        <p:spPr>
          <a:xfrm flipH="1" flipV="1">
            <a:off x="8001000" y="42672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0582" name="直接连接符 280581"/>
          <p:cNvSpPr/>
          <p:nvPr/>
        </p:nvSpPr>
        <p:spPr>
          <a:xfrm>
            <a:off x="7315200" y="3505200"/>
            <a:ext cx="6096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0583" name="文本框 280582"/>
          <p:cNvSpPr txBox="1"/>
          <p:nvPr/>
        </p:nvSpPr>
        <p:spPr>
          <a:xfrm>
            <a:off x="7010400" y="5105400"/>
            <a:ext cx="17526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2870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1602" name="标题 281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1603" name="对象 28160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" name="" r:id="rId1" imgW="6019800" imgH="3810000" progId="Paint.Picture">
                  <p:embed/>
                </p:oleObj>
              </mc:Choice>
              <mc:Fallback>
                <p:oleObj name="" r:id="rId1" imgW="6019800" imgH="3810000" progId="Paint.Picture">
                  <p:embed/>
                  <p:pic>
                    <p:nvPicPr>
                      <p:cNvPr id="0" name="图片 31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1604" name="直接连接符 281603"/>
          <p:cNvSpPr/>
          <p:nvPr/>
        </p:nvSpPr>
        <p:spPr>
          <a:xfrm>
            <a:off x="7315200" y="35814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1605" name="直接连接符 281604"/>
          <p:cNvSpPr/>
          <p:nvPr/>
        </p:nvSpPr>
        <p:spPr>
          <a:xfrm flipH="1">
            <a:off x="7924800" y="36576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1606" name="文本框 281605"/>
          <p:cNvSpPr txBox="1"/>
          <p:nvPr/>
        </p:nvSpPr>
        <p:spPr>
          <a:xfrm>
            <a:off x="7010400" y="5105400"/>
            <a:ext cx="17922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2626" name="标题 2826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2627" name="对象 28262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" r:id="rId1" imgW="6029325" imgH="3829050" progId="Paint.Picture">
                  <p:embed/>
                </p:oleObj>
              </mc:Choice>
              <mc:Fallback>
                <p:oleObj name="" r:id="rId1" imgW="6029325" imgH="3829050" progId="Paint.Picture">
                  <p:embed/>
                  <p:pic>
                    <p:nvPicPr>
                      <p:cNvPr id="0" name="图片 31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2628" name="上弧形箭头 282627"/>
          <p:cNvSpPr/>
          <p:nvPr/>
        </p:nvSpPr>
        <p:spPr>
          <a:xfrm>
            <a:off x="3733800" y="3124200"/>
            <a:ext cx="838200" cy="304800"/>
          </a:xfrm>
          <a:prstGeom prst="curvedDown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2629" name="左弧形箭头 282628"/>
          <p:cNvSpPr/>
          <p:nvPr/>
        </p:nvSpPr>
        <p:spPr>
          <a:xfrm rot="5248629">
            <a:off x="4991100" y="2933700"/>
            <a:ext cx="304800" cy="685800"/>
          </a:xfrm>
          <a:prstGeom prst="curvedRightArrow">
            <a:avLst>
              <a:gd name="adj1" fmla="val 45000"/>
              <a:gd name="adj2" fmla="val 9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2630" name="文本框 282629"/>
          <p:cNvSpPr txBox="1"/>
          <p:nvPr/>
        </p:nvSpPr>
        <p:spPr>
          <a:xfrm>
            <a:off x="3581400" y="4724400"/>
            <a:ext cx="23622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1613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-NH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剪刀弯曲振动峰。一般来说，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NH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的剪刀弯曲振动峰的位置在1615±15 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对于仲胺和叔胺来说，不出现这个峰。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3650" name="标题 283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3651" name="对象 28365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1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52" name="右弧形箭头 283651"/>
          <p:cNvSpPr/>
          <p:nvPr/>
        </p:nvSpPr>
        <p:spPr>
          <a:xfrm rot="6050418">
            <a:off x="5105400" y="39624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3653" name="右弧形箭头 283652"/>
          <p:cNvSpPr/>
          <p:nvPr/>
        </p:nvSpPr>
        <p:spPr>
          <a:xfrm rot="6050418">
            <a:off x="4648200" y="41148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3654" name="上弧形箭头 283653"/>
          <p:cNvSpPr/>
          <p:nvPr/>
        </p:nvSpPr>
        <p:spPr>
          <a:xfrm rot="17149841">
            <a:off x="3810000" y="3200400"/>
            <a:ext cx="914400" cy="3048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3655" name="文本框 283654"/>
          <p:cNvSpPr txBox="1"/>
          <p:nvPr/>
        </p:nvSpPr>
        <p:spPr>
          <a:xfrm>
            <a:off x="4114800" y="4724400"/>
            <a:ext cx="19050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4674" name="标题 284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4675" name="对象 284674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1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4676" name="上弧形箭头 284675"/>
          <p:cNvSpPr/>
          <p:nvPr/>
        </p:nvSpPr>
        <p:spPr>
          <a:xfrm>
            <a:off x="4267200" y="3200400"/>
            <a:ext cx="838200" cy="228600"/>
          </a:xfrm>
          <a:prstGeom prst="curvedDownArrow">
            <a:avLst>
              <a:gd name="adj1" fmla="val 73333"/>
              <a:gd name="adj2" fmla="val 146666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4677" name="左弧形箭头 284676"/>
          <p:cNvSpPr/>
          <p:nvPr/>
        </p:nvSpPr>
        <p:spPr>
          <a:xfrm rot="5926441">
            <a:off x="5600700" y="2933700"/>
            <a:ext cx="304800" cy="838200"/>
          </a:xfrm>
          <a:prstGeom prst="curvedRight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4678" name="文本框 284677"/>
          <p:cNvSpPr txBox="1"/>
          <p:nvPr/>
        </p:nvSpPr>
        <p:spPr>
          <a:xfrm>
            <a:off x="4343400" y="4648200"/>
            <a:ext cx="19050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5698" name="标题 285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5699" name="对象 28569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2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5700" name="文本框 285699"/>
          <p:cNvSpPr txBox="1"/>
          <p:nvPr/>
        </p:nvSpPr>
        <p:spPr>
          <a:xfrm>
            <a:off x="4724400" y="4648200"/>
            <a:ext cx="16764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伞形振动峰。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85701" name="右弧形箭头 285700"/>
          <p:cNvSpPr/>
          <p:nvPr/>
        </p:nvSpPr>
        <p:spPr>
          <a:xfrm rot="6061097">
            <a:off x="5173663" y="4189413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5702" name="右弧形箭头 285701"/>
          <p:cNvSpPr/>
          <p:nvPr/>
        </p:nvSpPr>
        <p:spPr>
          <a:xfrm rot="6061097">
            <a:off x="5630863" y="4037013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5703" name="左弧形箭头 285702"/>
          <p:cNvSpPr/>
          <p:nvPr/>
        </p:nvSpPr>
        <p:spPr>
          <a:xfrm>
            <a:off x="4724400" y="2971800"/>
            <a:ext cx="304800" cy="838200"/>
          </a:xfrm>
          <a:prstGeom prst="curvedRight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22" name="标题 286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6723" name="对象 28672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1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24" name="文本框 286723"/>
          <p:cNvSpPr txBox="1"/>
          <p:nvPr/>
        </p:nvSpPr>
        <p:spPr>
          <a:xfrm>
            <a:off x="4876800" y="2743200"/>
            <a:ext cx="2971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指纹区：与参考谱的比较，可以得出定性结论。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7746" name="标题 2877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7747" name="对象 287746"/>
          <p:cNvGraphicFramePr/>
          <p:nvPr/>
        </p:nvGraphicFramePr>
        <p:xfrm>
          <a:off x="0" y="827088"/>
          <a:ext cx="9144000" cy="603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" r:id="rId1" imgW="6038850" imgH="3819525" progId="Paint.Picture">
                  <p:embed/>
                </p:oleObj>
              </mc:Choice>
              <mc:Fallback>
                <p:oleObj name="" r:id="rId1" imgW="6038850" imgH="3819525" progId="Paint.Picture">
                  <p:embed/>
                  <p:pic>
                    <p:nvPicPr>
                      <p:cNvPr id="0" name="图片 31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27088"/>
                        <a:ext cx="9144000" cy="6030912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7748" name="上弧形箭头 287747"/>
          <p:cNvSpPr/>
          <p:nvPr/>
        </p:nvSpPr>
        <p:spPr>
          <a:xfrm>
            <a:off x="6553200" y="2590800"/>
            <a:ext cx="838200" cy="304800"/>
          </a:xfrm>
          <a:prstGeom prst="curvedDown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749" name="上弧形箭头 287748"/>
          <p:cNvSpPr/>
          <p:nvPr/>
        </p:nvSpPr>
        <p:spPr>
          <a:xfrm>
            <a:off x="7620000" y="2362200"/>
            <a:ext cx="762000" cy="304800"/>
          </a:xfrm>
          <a:prstGeom prst="curvedDown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750" name="文本框 287749"/>
          <p:cNvSpPr txBox="1"/>
          <p:nvPr/>
        </p:nvSpPr>
        <p:spPr>
          <a:xfrm>
            <a:off x="6477000" y="3962400"/>
            <a:ext cx="2230438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797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,-NH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摇摆振动峰。仲胺出现一个相似的摇摆振动峰，但是叔胺不存在摇摆振动峰。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8770" name="标题 288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谱图解析——1-己胺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8771" name="对象 28877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1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8772" name="文本框 288771"/>
          <p:cNvSpPr txBox="1"/>
          <p:nvPr/>
        </p:nvSpPr>
        <p:spPr>
          <a:xfrm>
            <a:off x="5867400" y="4267200"/>
            <a:ext cx="3055938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725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,-(CH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4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摇摆振动峰，只有在4个或4个以上的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基团连在一起时才出现该峰。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88773" name="上弧形箭头 288772"/>
          <p:cNvSpPr/>
          <p:nvPr/>
        </p:nvSpPr>
        <p:spPr>
          <a:xfrm>
            <a:off x="7315200" y="2209800"/>
            <a:ext cx="533400" cy="15240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8774" name="上弧形箭头 288773"/>
          <p:cNvSpPr/>
          <p:nvPr/>
        </p:nvSpPr>
        <p:spPr>
          <a:xfrm>
            <a:off x="8229600" y="2362200"/>
            <a:ext cx="533400" cy="15240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8775" name="上弧形箭头 288774"/>
          <p:cNvSpPr/>
          <p:nvPr/>
        </p:nvSpPr>
        <p:spPr>
          <a:xfrm>
            <a:off x="7772400" y="2362200"/>
            <a:ext cx="533400" cy="15240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8776" name="上弧形箭头 288775"/>
          <p:cNvSpPr/>
          <p:nvPr/>
        </p:nvSpPr>
        <p:spPr>
          <a:xfrm>
            <a:off x="7010400" y="2286000"/>
            <a:ext cx="533400" cy="15240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8777" name="右弧形箭头 288776"/>
          <p:cNvSpPr/>
          <p:nvPr/>
        </p:nvSpPr>
        <p:spPr>
          <a:xfrm rot="6129334">
            <a:off x="7620000" y="38100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8778" name="右弧形箭头 288777"/>
          <p:cNvSpPr/>
          <p:nvPr/>
        </p:nvSpPr>
        <p:spPr>
          <a:xfrm rot="6129334">
            <a:off x="8610600" y="35814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8779" name="右弧形箭头 288778"/>
          <p:cNvSpPr/>
          <p:nvPr/>
        </p:nvSpPr>
        <p:spPr>
          <a:xfrm rot="6129334">
            <a:off x="7239000" y="34290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9794" name="标题 289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en-US" altLang="zh-CN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89795" name="对象 289794"/>
          <p:cNvGraphicFramePr/>
          <p:nvPr/>
        </p:nvGraphicFramePr>
        <p:xfrm>
          <a:off x="0" y="838200"/>
          <a:ext cx="9144000" cy="588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" r:id="rId1" imgW="6048375" imgH="3848100" progId="Paint.Picture">
                  <p:embed/>
                </p:oleObj>
              </mc:Choice>
              <mc:Fallback>
                <p:oleObj name="" r:id="rId1" imgW="6048375" imgH="3848100" progId="Paint.Picture">
                  <p:embed/>
                  <p:pic>
                    <p:nvPicPr>
                      <p:cNvPr id="0" name="图片 31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5886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9796" name="文本框 289795"/>
          <p:cNvSpPr txBox="1"/>
          <p:nvPr/>
        </p:nvSpPr>
        <p:spPr>
          <a:xfrm>
            <a:off x="4953000" y="4814888"/>
            <a:ext cx="3025775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己醛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你能将醛基的红外吸收峰分辨开来吗？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9506" name="图片 149505" descr="D:\FT-IR\IR-NT-Course\Figures\BMP\Res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286000"/>
            <a:ext cx="6553200" cy="412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507" name="文本框 149506"/>
          <p:cNvSpPr txBox="1"/>
          <p:nvPr/>
        </p:nvSpPr>
        <p:spPr>
          <a:xfrm>
            <a:off x="1143000" y="914400"/>
            <a:ext cx="793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分辨率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9508" name="文本框 149507"/>
          <p:cNvSpPr txBox="1"/>
          <p:nvPr/>
        </p:nvSpPr>
        <p:spPr>
          <a:xfrm>
            <a:off x="5041900" y="2411413"/>
            <a:ext cx="284163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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509" name="文本框 149508"/>
          <p:cNvSpPr txBox="1"/>
          <p:nvPr/>
        </p:nvSpPr>
        <p:spPr>
          <a:xfrm>
            <a:off x="5334000" y="4572000"/>
            <a:ext cx="228600" cy="336550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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510" name="文本框 149509"/>
          <p:cNvSpPr txBox="1"/>
          <p:nvPr/>
        </p:nvSpPr>
        <p:spPr>
          <a:xfrm>
            <a:off x="1508125" y="1649413"/>
            <a:ext cx="52641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两个不同频率的单色光，得到的干涉图以及相应的谱图。</a:t>
            </a:r>
            <a:endParaRPr lang="zh-CN" altLang="en-US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9511" name="矩形 149510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0818" name="标题 2908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0819" name="对象 29081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" r:id="rId1" imgW="6048375" imgH="3867150" progId="Paint.Picture">
                  <p:embed/>
                </p:oleObj>
              </mc:Choice>
              <mc:Fallback>
                <p:oleObj name="" r:id="rId1" imgW="6048375" imgH="3867150" progId="Paint.Picture">
                  <p:embed/>
                  <p:pic>
                    <p:nvPicPr>
                      <p:cNvPr id="0" name="图片 31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0820" name="文本框 290819"/>
          <p:cNvSpPr txBox="1"/>
          <p:nvPr/>
        </p:nvSpPr>
        <p:spPr>
          <a:xfrm>
            <a:off x="2057400" y="5257800"/>
            <a:ext cx="1981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3420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在1727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处的倍频峰。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0821" name="直接连接符 290820"/>
          <p:cNvSpPr/>
          <p:nvPr/>
        </p:nvSpPr>
        <p:spPr>
          <a:xfrm>
            <a:off x="2819400" y="3276600"/>
            <a:ext cx="0" cy="914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1842" name="标题 291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1843" name="对象 29184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" r:id="rId1" imgW="6029325" imgH="3829050" progId="Paint.Picture">
                  <p:embed/>
                </p:oleObj>
              </mc:Choice>
              <mc:Fallback>
                <p:oleObj name="" r:id="rId1" imgW="6029325" imgH="3829050" progId="Paint.Picture">
                  <p:embed/>
                  <p:pic>
                    <p:nvPicPr>
                      <p:cNvPr id="0" name="图片 31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1844" name="文本框 291843"/>
          <p:cNvSpPr txBox="1"/>
          <p:nvPr/>
        </p:nvSpPr>
        <p:spPr>
          <a:xfrm>
            <a:off x="1143000" y="4572000"/>
            <a:ext cx="20574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b="1" dirty="0">
                <a:latin typeface="Arial" panose="020B0604020202020204" pitchFamily="34" charset="0"/>
                <a:ea typeface="华文新魏" pitchFamily="2" charset="-122"/>
              </a:rPr>
              <a:t>这是</a:t>
            </a:r>
            <a:r>
              <a:rPr lang="en-US" altLang="zh-CN" sz="1800" b="1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sz="1800" b="1" dirty="0">
                <a:latin typeface="Arial" panose="020B0604020202020204" pitchFamily="34" charset="0"/>
                <a:ea typeface="华文新魏" pitchFamily="2" charset="-122"/>
              </a:rPr>
              <a:t>伸缩振动区。</a:t>
            </a:r>
            <a:endParaRPr lang="zh-CN" altLang="en-US" sz="18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2866" name="标题 2928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2867" name="对象 292866"/>
          <p:cNvGraphicFramePr/>
          <p:nvPr/>
        </p:nvGraphicFramePr>
        <p:xfrm>
          <a:off x="0" y="842963"/>
          <a:ext cx="9144000" cy="601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" r:id="rId1" imgW="6010275" imgH="3848100" progId="Paint.Picture">
                  <p:embed/>
                </p:oleObj>
              </mc:Choice>
              <mc:Fallback>
                <p:oleObj name="" r:id="rId1" imgW="6010275" imgH="3848100" progId="Paint.Picture">
                  <p:embed/>
                  <p:pic>
                    <p:nvPicPr>
                      <p:cNvPr id="0" name="图片 31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2963"/>
                        <a:ext cx="9144000" cy="6015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2868" name="文本框 292867"/>
          <p:cNvSpPr txBox="1"/>
          <p:nvPr/>
        </p:nvSpPr>
        <p:spPr>
          <a:xfrm>
            <a:off x="228600" y="5181600"/>
            <a:ext cx="17526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2869" name="直接连接符 292868"/>
          <p:cNvSpPr/>
          <p:nvPr/>
        </p:nvSpPr>
        <p:spPr>
          <a:xfrm flipH="1" flipV="1">
            <a:off x="2209800" y="48768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2870" name="直接连接符 292869"/>
          <p:cNvSpPr/>
          <p:nvPr/>
        </p:nvSpPr>
        <p:spPr>
          <a:xfrm flipV="1">
            <a:off x="2209800" y="5486400"/>
            <a:ext cx="2286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2871" name="直接连接符 292870"/>
          <p:cNvSpPr/>
          <p:nvPr/>
        </p:nvSpPr>
        <p:spPr>
          <a:xfrm flipH="1" flipV="1">
            <a:off x="2743200" y="54102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3890" name="标题 2938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3891" name="对象 29389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" r:id="rId1" imgW="6029325" imgH="3819525" progId="Paint.Picture">
                  <p:embed/>
                </p:oleObj>
              </mc:Choice>
              <mc:Fallback>
                <p:oleObj name="" r:id="rId1" imgW="6029325" imgH="3819525" progId="Paint.Picture">
                  <p:embed/>
                  <p:pic>
                    <p:nvPicPr>
                      <p:cNvPr id="0" name="图片 31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3892" name="文本框 293891"/>
          <p:cNvSpPr txBox="1"/>
          <p:nvPr/>
        </p:nvSpPr>
        <p:spPr>
          <a:xfrm>
            <a:off x="0" y="5181600"/>
            <a:ext cx="19050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2931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3893" name="直接连接符 293892"/>
          <p:cNvSpPr/>
          <p:nvPr/>
        </p:nvSpPr>
        <p:spPr>
          <a:xfrm flipH="1" flipV="1">
            <a:off x="2209800" y="48768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3894" name="直接连接符 293893"/>
          <p:cNvSpPr/>
          <p:nvPr/>
        </p:nvSpPr>
        <p:spPr>
          <a:xfrm flipH="1">
            <a:off x="2819400" y="51054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4914" name="标题 2949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4915" name="对象 294914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" r:id="rId1" imgW="6019800" imgH="3819525" progId="Paint.Picture">
                  <p:embed/>
                </p:oleObj>
              </mc:Choice>
              <mc:Fallback>
                <p:oleObj name="" r:id="rId1" imgW="6019800" imgH="3819525" progId="Paint.Picture">
                  <p:embed/>
                  <p:pic>
                    <p:nvPicPr>
                      <p:cNvPr id="0" name="图片 31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4916" name="文本框 294915"/>
          <p:cNvSpPr txBox="1"/>
          <p:nvPr/>
        </p:nvSpPr>
        <p:spPr>
          <a:xfrm>
            <a:off x="5638800" y="5334000"/>
            <a:ext cx="17526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4917" name="直接连接符 294916"/>
          <p:cNvSpPr/>
          <p:nvPr/>
        </p:nvSpPr>
        <p:spPr>
          <a:xfrm>
            <a:off x="5943600" y="3810000"/>
            <a:ext cx="5334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4918" name="直接连接符 294917"/>
          <p:cNvSpPr/>
          <p:nvPr/>
        </p:nvSpPr>
        <p:spPr>
          <a:xfrm flipV="1">
            <a:off x="6096000" y="45720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4919" name="直接连接符 294918"/>
          <p:cNvSpPr/>
          <p:nvPr/>
        </p:nvSpPr>
        <p:spPr>
          <a:xfrm flipH="1" flipV="1">
            <a:off x="6629400" y="4495800"/>
            <a:ext cx="2286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5938" name="标题 2959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5939" name="对象 29593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" r:id="rId1" imgW="6029325" imgH="3857625" progId="Paint.Picture">
                  <p:embed/>
                </p:oleObj>
              </mc:Choice>
              <mc:Fallback>
                <p:oleObj name="" r:id="rId1" imgW="6029325" imgH="3857625" progId="Paint.Picture">
                  <p:embed/>
                  <p:pic>
                    <p:nvPicPr>
                      <p:cNvPr id="0" name="图片 31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5940" name="文本框 295939"/>
          <p:cNvSpPr txBox="1"/>
          <p:nvPr/>
        </p:nvSpPr>
        <p:spPr>
          <a:xfrm>
            <a:off x="5715000" y="5334000"/>
            <a:ext cx="17526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5941" name="直接连接符 295940"/>
          <p:cNvSpPr/>
          <p:nvPr/>
        </p:nvSpPr>
        <p:spPr>
          <a:xfrm>
            <a:off x="5867400" y="3810000"/>
            <a:ext cx="5334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5942" name="直接连接符 295941"/>
          <p:cNvSpPr/>
          <p:nvPr/>
        </p:nvSpPr>
        <p:spPr>
          <a:xfrm flipH="1">
            <a:off x="6477000" y="38862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62" name="标题 2969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6963" name="对象 296962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" r:id="rId1" imgW="6010275" imgH="3838575" progId="Paint.Picture">
                  <p:embed/>
                </p:oleObj>
              </mc:Choice>
              <mc:Fallback>
                <p:oleObj name="" r:id="rId1" imgW="6010275" imgH="3838575" progId="Paint.Picture">
                  <p:embed/>
                  <p:pic>
                    <p:nvPicPr>
                      <p:cNvPr id="0" name="图片 31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6964" name="文本框 296963"/>
          <p:cNvSpPr txBox="1"/>
          <p:nvPr/>
        </p:nvSpPr>
        <p:spPr>
          <a:xfrm>
            <a:off x="457200" y="4876800"/>
            <a:ext cx="2971800" cy="1739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2820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, -CHO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伸缩/弯曲（二者之一），由于费米共振，1390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的倍频峰裂分成两个峰，但是高频处的一个峰往往会被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伸缩峰掩盖。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6965" name="上弧形箭头 296964"/>
          <p:cNvSpPr/>
          <p:nvPr/>
        </p:nvSpPr>
        <p:spPr>
          <a:xfrm>
            <a:off x="5486400" y="4648200"/>
            <a:ext cx="762000" cy="228600"/>
          </a:xfrm>
          <a:prstGeom prst="curvedDown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6966" name="直接连接符 296965"/>
          <p:cNvSpPr/>
          <p:nvPr/>
        </p:nvSpPr>
        <p:spPr>
          <a:xfrm flipV="1">
            <a:off x="5715000" y="4495800"/>
            <a:ext cx="381000" cy="152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986" name="标题 2979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7987" name="对象 297986"/>
          <p:cNvGraphicFramePr/>
          <p:nvPr/>
        </p:nvGraphicFramePr>
        <p:xfrm>
          <a:off x="0" y="839788"/>
          <a:ext cx="9144000" cy="601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" r:id="rId1" imgW="6000750" imgH="3848100" progId="Paint.Picture">
                  <p:embed/>
                </p:oleObj>
              </mc:Choice>
              <mc:Fallback>
                <p:oleObj name="" r:id="rId1" imgW="6000750" imgH="3848100" progId="Paint.Picture">
                  <p:embed/>
                  <p:pic>
                    <p:nvPicPr>
                      <p:cNvPr id="0" name="图片 31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9788"/>
                        <a:ext cx="9144000" cy="6018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988" name="文本框 297987"/>
          <p:cNvSpPr txBox="1"/>
          <p:nvPr/>
        </p:nvSpPr>
        <p:spPr>
          <a:xfrm>
            <a:off x="381000" y="4953000"/>
            <a:ext cx="32004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2717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伸缩/弯曲（第二个）。一般波段范围：2735±15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这个峰不会被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伸缩振动峰覆盖，这个峰与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伸缩振动峰（1727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同时出现是醛的一个很好的证据。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97989" name="上弧形箭头 297988"/>
          <p:cNvSpPr/>
          <p:nvPr/>
        </p:nvSpPr>
        <p:spPr>
          <a:xfrm>
            <a:off x="5257800" y="4648200"/>
            <a:ext cx="762000" cy="228600"/>
          </a:xfrm>
          <a:prstGeom prst="curvedDown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990" name="直接连接符 297989"/>
          <p:cNvSpPr/>
          <p:nvPr/>
        </p:nvSpPr>
        <p:spPr>
          <a:xfrm flipV="1">
            <a:off x="5791200" y="4724400"/>
            <a:ext cx="5334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9010" name="标题 2990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99011" name="对象 29901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name="" r:id="rId1" imgW="6067425" imgH="3867150" progId="Paint.Picture">
                  <p:embed/>
                </p:oleObj>
              </mc:Choice>
              <mc:Fallback>
                <p:oleObj name="" r:id="rId1" imgW="6067425" imgH="3867150" progId="Paint.Picture">
                  <p:embed/>
                  <p:pic>
                    <p:nvPicPr>
                      <p:cNvPr id="0" name="图片 31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9012" name="直接连接符 299011"/>
          <p:cNvSpPr/>
          <p:nvPr/>
        </p:nvSpPr>
        <p:spPr>
          <a:xfrm>
            <a:off x="3200400" y="3352800"/>
            <a:ext cx="0" cy="762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9013" name="文本框 299012"/>
          <p:cNvSpPr txBox="1"/>
          <p:nvPr/>
        </p:nvSpPr>
        <p:spPr>
          <a:xfrm>
            <a:off x="5105400" y="4953000"/>
            <a:ext cx="2514600" cy="1465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1727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, C=O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伸缩振动峰。这个峰的位置是醛的特征峰。共扼会使伸缩振动峰向低频方向移动。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0034" name="标题 3000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0035" name="对象 300034"/>
          <p:cNvGraphicFramePr/>
          <p:nvPr/>
        </p:nvGraphicFramePr>
        <p:xfrm>
          <a:off x="0" y="858838"/>
          <a:ext cx="9144000" cy="599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" r:id="rId1" imgW="6076950" imgH="3867150" progId="Paint.Picture">
                  <p:embed/>
                </p:oleObj>
              </mc:Choice>
              <mc:Fallback>
                <p:oleObj name="" r:id="rId1" imgW="6076950" imgH="3867150" progId="Paint.Picture">
                  <p:embed/>
                  <p:pic>
                    <p:nvPicPr>
                      <p:cNvPr id="0" name="图片 31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8838"/>
                        <a:ext cx="9144000" cy="5999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0036" name="上弧形箭头 300035"/>
          <p:cNvSpPr/>
          <p:nvPr/>
        </p:nvSpPr>
        <p:spPr>
          <a:xfrm rot="-3191931">
            <a:off x="4043363" y="2754313"/>
            <a:ext cx="762000" cy="327025"/>
          </a:xfrm>
          <a:prstGeom prst="curvedDownArrow">
            <a:avLst>
              <a:gd name="adj1" fmla="val 46601"/>
              <a:gd name="adj2" fmla="val 9320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0038" name="上弧形箭头 300037"/>
          <p:cNvSpPr/>
          <p:nvPr/>
        </p:nvSpPr>
        <p:spPr>
          <a:xfrm rot="-8675042">
            <a:off x="4419600" y="3962400"/>
            <a:ext cx="708025" cy="236538"/>
          </a:xfrm>
          <a:prstGeom prst="curvedDownArrow">
            <a:avLst>
              <a:gd name="adj1" fmla="val 59865"/>
              <a:gd name="adj2" fmla="val 119731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0039" name="上弧形箭头 300038"/>
          <p:cNvSpPr/>
          <p:nvPr/>
        </p:nvSpPr>
        <p:spPr>
          <a:xfrm rot="11729661">
            <a:off x="4892675" y="3790950"/>
            <a:ext cx="609600" cy="228600"/>
          </a:xfrm>
          <a:prstGeom prst="curvedDown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0040" name="矩形 300039"/>
          <p:cNvSpPr/>
          <p:nvPr/>
        </p:nvSpPr>
        <p:spPr>
          <a:xfrm>
            <a:off x="2209800" y="54864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0041" name="文本框 300040"/>
          <p:cNvSpPr txBox="1"/>
          <p:nvPr/>
        </p:nvSpPr>
        <p:spPr>
          <a:xfrm>
            <a:off x="4343400" y="4343400"/>
            <a:ext cx="17526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0530" name="图片 150529" descr="D:\FT-IR\MANUALS\IR-NT-Course\Figures\BMP\FIG17-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676400"/>
            <a:ext cx="6019800" cy="464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矩形 150530"/>
          <p:cNvSpPr/>
          <p:nvPr/>
        </p:nvSpPr>
        <p:spPr>
          <a:xfrm>
            <a:off x="3200400" y="2133600"/>
            <a:ext cx="76200" cy="609600"/>
          </a:xfrm>
          <a:prstGeom prst="rect">
            <a:avLst/>
          </a:prstGeom>
          <a:solidFill>
            <a:srgbClr val="0033CC"/>
          </a:solidFill>
          <a:ln w="6350" cap="sq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0532" name="矩形 150531"/>
          <p:cNvSpPr/>
          <p:nvPr/>
        </p:nvSpPr>
        <p:spPr>
          <a:xfrm>
            <a:off x="1905000" y="2133600"/>
            <a:ext cx="76200" cy="609600"/>
          </a:xfrm>
          <a:prstGeom prst="rect">
            <a:avLst/>
          </a:prstGeom>
          <a:solidFill>
            <a:srgbClr val="FF0000"/>
          </a:solidFill>
          <a:ln w="6350" cap="sq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0533" name="直接连接符 150532"/>
          <p:cNvSpPr/>
          <p:nvPr/>
        </p:nvSpPr>
        <p:spPr>
          <a:xfrm flipH="1">
            <a:off x="1981200" y="2438400"/>
            <a:ext cx="1219200" cy="0"/>
          </a:xfrm>
          <a:prstGeom prst="line">
            <a:avLst/>
          </a:prstGeom>
          <a:ln w="6350" cap="flat" cmpd="sng">
            <a:solidFill>
              <a:srgbClr val="000080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50534" name="直接连接符 150533"/>
          <p:cNvSpPr/>
          <p:nvPr/>
        </p:nvSpPr>
        <p:spPr>
          <a:xfrm flipH="1">
            <a:off x="3276600" y="2438400"/>
            <a:ext cx="1143000" cy="0"/>
          </a:xfrm>
          <a:prstGeom prst="line">
            <a:avLst/>
          </a:prstGeom>
          <a:ln w="6350" cap="flat" cmpd="sng">
            <a:solidFill>
              <a:srgbClr val="000080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50535" name="直接连接符 150534"/>
          <p:cNvSpPr/>
          <p:nvPr/>
        </p:nvSpPr>
        <p:spPr>
          <a:xfrm>
            <a:off x="4953000" y="4191000"/>
            <a:ext cx="457200" cy="0"/>
          </a:xfrm>
          <a:prstGeom prst="line">
            <a:avLst/>
          </a:prstGeom>
          <a:ln w="2540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graphicFrame>
        <p:nvGraphicFramePr>
          <p:cNvPr id="150536" name="对象 150535"/>
          <p:cNvGraphicFramePr/>
          <p:nvPr/>
        </p:nvGraphicFramePr>
        <p:xfrm>
          <a:off x="5376863" y="2590800"/>
          <a:ext cx="2776537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1793875" imgH="2488565" progId="CorelDraw.Graphic.9">
                  <p:embed/>
                </p:oleObj>
              </mc:Choice>
              <mc:Fallback>
                <p:oleObj name="" r:id="rId2" imgW="1793875" imgH="2488565" progId="CorelDraw.Graphic.9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76863" y="2590800"/>
                        <a:ext cx="2776537" cy="350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0537" name="图片 150536" descr="D:\FT-IR\MANUALS\IR-NT-Course\Figures\BMP\FIG17-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2895600"/>
            <a:ext cx="1762125" cy="2312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8" name="直接连接符 150537"/>
          <p:cNvSpPr/>
          <p:nvPr/>
        </p:nvSpPr>
        <p:spPr>
          <a:xfrm>
            <a:off x="3276600" y="2438400"/>
            <a:ext cx="0" cy="13716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50539" name="图片 150538" descr="D:\FT-IR\MANUALS\IR-NT-Course\Figures\BMP\FIG17-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4343400"/>
            <a:ext cx="2801938" cy="214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40" name="直接连接符 150539"/>
          <p:cNvSpPr/>
          <p:nvPr/>
        </p:nvSpPr>
        <p:spPr>
          <a:xfrm>
            <a:off x="1981200" y="2590800"/>
            <a:ext cx="0" cy="2971800"/>
          </a:xfrm>
          <a:prstGeom prst="line">
            <a:avLst/>
          </a:prstGeom>
          <a:ln w="6350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0541" name="文本框 150540"/>
          <p:cNvSpPr txBox="1"/>
          <p:nvPr/>
        </p:nvSpPr>
        <p:spPr>
          <a:xfrm>
            <a:off x="1143000" y="914400"/>
            <a:ext cx="793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分辨率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0542" name="矩形 150541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1058" name="标题 3010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1059" name="对象 301058"/>
          <p:cNvGraphicFramePr/>
          <p:nvPr/>
        </p:nvGraphicFramePr>
        <p:xfrm>
          <a:off x="0" y="852488"/>
          <a:ext cx="9144000" cy="600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name="" r:id="rId1" imgW="6057900" imgH="3867150" progId="Paint.Picture">
                  <p:embed/>
                </p:oleObj>
              </mc:Choice>
              <mc:Fallback>
                <p:oleObj name="" r:id="rId1" imgW="6057900" imgH="3867150" progId="Paint.Picture">
                  <p:embed/>
                  <p:pic>
                    <p:nvPicPr>
                      <p:cNvPr id="0" name="图片 31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2488"/>
                        <a:ext cx="9144000" cy="6005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1060" name="上弧形箭头 301059"/>
          <p:cNvSpPr/>
          <p:nvPr/>
        </p:nvSpPr>
        <p:spPr>
          <a:xfrm>
            <a:off x="5181600" y="2743200"/>
            <a:ext cx="685800" cy="2286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1061" name="左弧形箭头 301060"/>
          <p:cNvSpPr/>
          <p:nvPr/>
        </p:nvSpPr>
        <p:spPr>
          <a:xfrm rot="4429471">
            <a:off x="4343400" y="2514600"/>
            <a:ext cx="228600" cy="6858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1062" name="文本框 301061"/>
          <p:cNvSpPr txBox="1"/>
          <p:nvPr/>
        </p:nvSpPr>
        <p:spPr>
          <a:xfrm>
            <a:off x="4343400" y="4343400"/>
            <a:ext cx="1600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2082" name="标题 302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2083" name="对象 30208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" r:id="rId1" imgW="6057900" imgH="3829050" progId="Paint.Picture">
                  <p:embed/>
                </p:oleObj>
              </mc:Choice>
              <mc:Fallback>
                <p:oleObj name="" r:id="rId1" imgW="6057900" imgH="3829050" progId="Paint.Picture">
                  <p:embed/>
                  <p:pic>
                    <p:nvPicPr>
                      <p:cNvPr id="0" name="图片 31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2084" name="上弧形箭头 302083"/>
          <p:cNvSpPr/>
          <p:nvPr/>
        </p:nvSpPr>
        <p:spPr>
          <a:xfrm>
            <a:off x="4648200" y="2895600"/>
            <a:ext cx="685800" cy="2286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2085" name="左弧形箭头 302084"/>
          <p:cNvSpPr/>
          <p:nvPr/>
        </p:nvSpPr>
        <p:spPr>
          <a:xfrm rot="5214877">
            <a:off x="6019800" y="2667000"/>
            <a:ext cx="228600" cy="6858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2086" name="文本框 302085"/>
          <p:cNvSpPr txBox="1"/>
          <p:nvPr/>
        </p:nvSpPr>
        <p:spPr>
          <a:xfrm>
            <a:off x="6610350" y="3124200"/>
            <a:ext cx="2286000" cy="1465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1407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sz="1800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剪刀弯曲振动峰，由于羰基的共扼作用，这个弯曲振动峰在低频位置出现。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3106" name="标题 303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3107" name="对象 30310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" r:id="rId1" imgW="6067425" imgH="3838575" progId="Paint.Picture">
                  <p:embed/>
                </p:oleObj>
              </mc:Choice>
              <mc:Fallback>
                <p:oleObj name="" r:id="rId1" imgW="6067425" imgH="3838575" progId="Paint.Picture">
                  <p:embed/>
                  <p:pic>
                    <p:nvPicPr>
                      <p:cNvPr id="0" name="图片 31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3108" name="左弧形箭头 303107"/>
          <p:cNvSpPr/>
          <p:nvPr/>
        </p:nvSpPr>
        <p:spPr>
          <a:xfrm>
            <a:off x="4648200" y="4191000"/>
            <a:ext cx="228600" cy="762000"/>
          </a:xfrm>
          <a:prstGeom prst="curvedRight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3109" name="文本框 303108"/>
          <p:cNvSpPr txBox="1"/>
          <p:nvPr/>
        </p:nvSpPr>
        <p:spPr>
          <a:xfrm>
            <a:off x="4572000" y="4953000"/>
            <a:ext cx="21336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1390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弯曲振动峰，一般范围：1395±10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这个峰的倍频峰是醛基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伸缩振动峰的费米共振。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4130" name="标题 3041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4131" name="对象 304130"/>
          <p:cNvGraphicFramePr/>
          <p:nvPr/>
        </p:nvGraphicFramePr>
        <p:xfrm>
          <a:off x="0" y="865188"/>
          <a:ext cx="9144000" cy="599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" r:id="rId1" imgW="6057900" imgH="3848100" progId="Paint.Picture">
                  <p:embed/>
                </p:oleObj>
              </mc:Choice>
              <mc:Fallback>
                <p:oleObj name="" r:id="rId1" imgW="6057900" imgH="3848100" progId="Paint.Picture">
                  <p:embed/>
                  <p:pic>
                    <p:nvPicPr>
                      <p:cNvPr id="0" name="图片 3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5188"/>
                        <a:ext cx="9144000" cy="599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4132" name="左弧形箭头 304131"/>
          <p:cNvSpPr/>
          <p:nvPr/>
        </p:nvSpPr>
        <p:spPr>
          <a:xfrm>
            <a:off x="5334000" y="2667000"/>
            <a:ext cx="228600" cy="6858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4133" name="右弧形箭头 304132"/>
          <p:cNvSpPr/>
          <p:nvPr/>
        </p:nvSpPr>
        <p:spPr>
          <a:xfrm rot="6373716">
            <a:off x="5676900" y="3619500"/>
            <a:ext cx="228600" cy="762000"/>
          </a:xfrm>
          <a:prstGeom prst="curvedLeft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4134" name="右弧形箭头 304133"/>
          <p:cNvSpPr/>
          <p:nvPr/>
        </p:nvSpPr>
        <p:spPr>
          <a:xfrm rot="4578586">
            <a:off x="6210300" y="3467100"/>
            <a:ext cx="228600" cy="762000"/>
          </a:xfrm>
          <a:prstGeom prst="curvedLeft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4135" name="文本框 304134"/>
          <p:cNvSpPr txBox="1"/>
          <p:nvPr/>
        </p:nvSpPr>
        <p:spPr>
          <a:xfrm>
            <a:off x="5486400" y="4343400"/>
            <a:ext cx="16764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伞形振动峰。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5154" name="标题 3051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5155" name="对象 305154"/>
          <p:cNvGraphicFramePr/>
          <p:nvPr/>
        </p:nvGraphicFramePr>
        <p:xfrm>
          <a:off x="0" y="852488"/>
          <a:ext cx="9144000" cy="600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" name="" r:id="rId1" imgW="6057900" imgH="3867150" progId="Paint.Picture">
                  <p:embed/>
                </p:oleObj>
              </mc:Choice>
              <mc:Fallback>
                <p:oleObj name="" r:id="rId1" imgW="6057900" imgH="3867150" progId="Paint.Picture">
                  <p:embed/>
                  <p:pic>
                    <p:nvPicPr>
                      <p:cNvPr id="0" name="图片 32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2488"/>
                        <a:ext cx="9144000" cy="6005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5156" name="文本框 305155"/>
          <p:cNvSpPr txBox="1"/>
          <p:nvPr/>
        </p:nvSpPr>
        <p:spPr>
          <a:xfrm>
            <a:off x="5257800" y="2895600"/>
            <a:ext cx="2971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指纹区：与标准谱进行比较，能得出明确的答案。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6178" name="标题 306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谱图解析——己醛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6179" name="对象 30617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" r:id="rId1" imgW="6048375" imgH="3810000" progId="Paint.Picture">
                  <p:embed/>
                </p:oleObj>
              </mc:Choice>
              <mc:Fallback>
                <p:oleObj name="" r:id="rId1" imgW="6048375" imgH="3810000" progId="Paint.Picture">
                  <p:embed/>
                  <p:pic>
                    <p:nvPicPr>
                      <p:cNvPr id="0" name="图片 32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6180" name="左弧形箭头 306179"/>
          <p:cNvSpPr/>
          <p:nvPr/>
        </p:nvSpPr>
        <p:spPr>
          <a:xfrm rot="5161924">
            <a:off x="7924800" y="1447800"/>
            <a:ext cx="228600" cy="533400"/>
          </a:xfrm>
          <a:prstGeom prst="curvedRigh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6181" name="左弧形箭头 306180"/>
          <p:cNvSpPr/>
          <p:nvPr/>
        </p:nvSpPr>
        <p:spPr>
          <a:xfrm rot="5161924">
            <a:off x="7467600" y="1524000"/>
            <a:ext cx="228600" cy="533400"/>
          </a:xfrm>
          <a:prstGeom prst="curvedRigh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6182" name="左弧形箭头 306181"/>
          <p:cNvSpPr/>
          <p:nvPr/>
        </p:nvSpPr>
        <p:spPr>
          <a:xfrm rot="5161924">
            <a:off x="6781800" y="1676400"/>
            <a:ext cx="228600" cy="533400"/>
          </a:xfrm>
          <a:prstGeom prst="curvedRigh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6183" name="左弧形箭头 306182"/>
          <p:cNvSpPr/>
          <p:nvPr/>
        </p:nvSpPr>
        <p:spPr>
          <a:xfrm rot="5161924">
            <a:off x="7010400" y="1600200"/>
            <a:ext cx="228600" cy="533400"/>
          </a:xfrm>
          <a:prstGeom prst="curvedRigh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6184" name="下弧形箭头 306183"/>
          <p:cNvSpPr/>
          <p:nvPr/>
        </p:nvSpPr>
        <p:spPr>
          <a:xfrm>
            <a:off x="6705600" y="2895600"/>
            <a:ext cx="762000" cy="228600"/>
          </a:xfrm>
          <a:prstGeom prst="curvedUp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6185" name="下弧形箭头 306184"/>
          <p:cNvSpPr/>
          <p:nvPr/>
        </p:nvSpPr>
        <p:spPr>
          <a:xfrm>
            <a:off x="7010400" y="3276600"/>
            <a:ext cx="762000" cy="228600"/>
          </a:xfrm>
          <a:prstGeom prst="curvedUp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6186" name="下弧形箭头 306185"/>
          <p:cNvSpPr/>
          <p:nvPr/>
        </p:nvSpPr>
        <p:spPr>
          <a:xfrm>
            <a:off x="8077200" y="3352800"/>
            <a:ext cx="762000" cy="228600"/>
          </a:xfrm>
          <a:prstGeom prst="curvedUp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6187" name="文本框 306186"/>
          <p:cNvSpPr txBox="1"/>
          <p:nvPr/>
        </p:nvSpPr>
        <p:spPr>
          <a:xfrm>
            <a:off x="6553200" y="3657600"/>
            <a:ext cx="22860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727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,-(CH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4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摇摆振动峰，必须4个或4个以上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连在一起。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02" name="标题 307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7204" name="对象 30720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" r:id="rId1" imgW="6057900" imgH="3848100" progId="Paint.Picture">
                  <p:embed/>
                </p:oleObj>
              </mc:Choice>
              <mc:Fallback>
                <p:oleObj name="" r:id="rId1" imgW="6057900" imgH="3848100" progId="Paint.Picture">
                  <p:embed/>
                  <p:pic>
                    <p:nvPicPr>
                      <p:cNvPr id="0" name="图片 32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05" name="文本框 307204"/>
          <p:cNvSpPr txBox="1"/>
          <p:nvPr/>
        </p:nvSpPr>
        <p:spPr>
          <a:xfrm>
            <a:off x="5486400" y="5221288"/>
            <a:ext cx="18288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3-庚酮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你知道哪些峰是酮基峰？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8226" name="标题 3082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8227" name="对象 308226"/>
          <p:cNvGraphicFramePr/>
          <p:nvPr/>
        </p:nvGraphicFramePr>
        <p:xfrm>
          <a:off x="0" y="830263"/>
          <a:ext cx="9144000" cy="602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" r:id="rId1" imgW="6048375" imgH="3819525" progId="Paint.Picture">
                  <p:embed/>
                </p:oleObj>
              </mc:Choice>
              <mc:Fallback>
                <p:oleObj name="" r:id="rId1" imgW="6048375" imgH="3819525" progId="Paint.Picture">
                  <p:embed/>
                  <p:pic>
                    <p:nvPicPr>
                      <p:cNvPr id="0" name="图片 32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0263"/>
                        <a:ext cx="9144000" cy="6027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28" name="直接连接符 308227"/>
          <p:cNvSpPr/>
          <p:nvPr/>
        </p:nvSpPr>
        <p:spPr>
          <a:xfrm>
            <a:off x="3048000" y="4648200"/>
            <a:ext cx="0" cy="762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8229" name="文本框 308228"/>
          <p:cNvSpPr txBox="1"/>
          <p:nvPr/>
        </p:nvSpPr>
        <p:spPr>
          <a:xfrm>
            <a:off x="5410200" y="5105400"/>
            <a:ext cx="2144713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3400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在1715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处伸缩振动峰的倍频峰。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9250" name="标题 3092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09251" name="对象 30925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252" name="文本框 309251"/>
          <p:cNvSpPr txBox="1"/>
          <p:nvPr/>
        </p:nvSpPr>
        <p:spPr>
          <a:xfrm>
            <a:off x="990600" y="4684713"/>
            <a:ext cx="19812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伸缩振动峰区域。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0274" name="标题 3102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0275" name="对象 310274"/>
          <p:cNvGraphicFramePr/>
          <p:nvPr/>
        </p:nvGraphicFramePr>
        <p:xfrm>
          <a:off x="0" y="831850"/>
          <a:ext cx="9144000" cy="602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" name="" r:id="rId1" imgW="6029325" imgH="3876675" progId="Paint.Picture">
                  <p:embed/>
                </p:oleObj>
              </mc:Choice>
              <mc:Fallback>
                <p:oleObj name="" r:id="rId1" imgW="6029325" imgH="3876675" progId="Paint.Picture">
                  <p:embed/>
                  <p:pic>
                    <p:nvPicPr>
                      <p:cNvPr id="0" name="图片 32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1850"/>
                        <a:ext cx="9144000" cy="6026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0276" name="直接连接符 310275"/>
          <p:cNvSpPr/>
          <p:nvPr/>
        </p:nvSpPr>
        <p:spPr>
          <a:xfrm flipV="1">
            <a:off x="1905000" y="4800600"/>
            <a:ext cx="3048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0277" name="直接连接符 310276"/>
          <p:cNvSpPr/>
          <p:nvPr/>
        </p:nvSpPr>
        <p:spPr>
          <a:xfrm flipH="1" flipV="1">
            <a:off x="2514600" y="4800600"/>
            <a:ext cx="3048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0278" name="直接连接符 310277"/>
          <p:cNvSpPr/>
          <p:nvPr/>
        </p:nvSpPr>
        <p:spPr>
          <a:xfrm flipH="1" flipV="1">
            <a:off x="1905000" y="42672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0279" name="文本框 310278"/>
          <p:cNvSpPr txBox="1"/>
          <p:nvPr/>
        </p:nvSpPr>
        <p:spPr>
          <a:xfrm>
            <a:off x="1524000" y="5715000"/>
            <a:ext cx="17526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1554" name="图片 151553" descr="D:\FT-IR\IR-NT-Course\Figures\BMP\FIG16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286000"/>
            <a:ext cx="7924800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55" name="文本框 151554"/>
          <p:cNvSpPr txBox="1"/>
          <p:nvPr/>
        </p:nvSpPr>
        <p:spPr>
          <a:xfrm>
            <a:off x="1219200" y="914400"/>
            <a:ext cx="5905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切趾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1556" name="文本框 151555"/>
          <p:cNvSpPr txBox="1"/>
          <p:nvPr/>
        </p:nvSpPr>
        <p:spPr>
          <a:xfrm>
            <a:off x="1608138" y="1801813"/>
            <a:ext cx="593725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旁瓣</a:t>
            </a:r>
            <a:endParaRPr lang="zh-CN" altLang="en-US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1557" name="矩形 151556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1298" name="标题 3112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1299" name="对象 311298"/>
          <p:cNvGraphicFramePr/>
          <p:nvPr/>
        </p:nvGraphicFramePr>
        <p:xfrm>
          <a:off x="0" y="833438"/>
          <a:ext cx="9144000" cy="602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" r:id="rId1" imgW="6038850" imgH="3810000" progId="Paint.Picture">
                  <p:embed/>
                </p:oleObj>
              </mc:Choice>
              <mc:Fallback>
                <p:oleObj name="" r:id="rId1" imgW="6038850" imgH="3810000" progId="Paint.Picture">
                  <p:embed/>
                  <p:pic>
                    <p:nvPicPr>
                      <p:cNvPr id="0" name="图片 32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3438"/>
                        <a:ext cx="9144000" cy="6024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300" name="文本框 311299"/>
          <p:cNvSpPr txBox="1"/>
          <p:nvPr/>
        </p:nvSpPr>
        <p:spPr>
          <a:xfrm>
            <a:off x="1524000" y="5715000"/>
            <a:ext cx="17526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2926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11301" name="直接连接符 311300"/>
          <p:cNvSpPr/>
          <p:nvPr/>
        </p:nvSpPr>
        <p:spPr>
          <a:xfrm>
            <a:off x="1981200" y="4191000"/>
            <a:ext cx="3810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1302" name="直接连接符 311301"/>
          <p:cNvSpPr/>
          <p:nvPr/>
        </p:nvSpPr>
        <p:spPr>
          <a:xfrm flipV="1">
            <a:off x="2590800" y="44196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2322" name="标题 3123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2323" name="对象 312322"/>
          <p:cNvGraphicFramePr/>
          <p:nvPr/>
        </p:nvGraphicFramePr>
        <p:xfrm>
          <a:off x="0" y="855663"/>
          <a:ext cx="9144000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" r:id="rId1" imgW="6019800" imgH="3838575" progId="Paint.Picture">
                  <p:embed/>
                </p:oleObj>
              </mc:Choice>
              <mc:Fallback>
                <p:oleObj name="" r:id="rId1" imgW="6019800" imgH="3838575" progId="Paint.Picture">
                  <p:embed/>
                  <p:pic>
                    <p:nvPicPr>
                      <p:cNvPr id="0" name="图片 32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5663"/>
                        <a:ext cx="9144000" cy="6002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324" name="文本框 312323"/>
          <p:cNvSpPr txBox="1"/>
          <p:nvPr/>
        </p:nvSpPr>
        <p:spPr>
          <a:xfrm>
            <a:off x="6096000" y="510540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12325" name="直接连接符 312324"/>
          <p:cNvSpPr/>
          <p:nvPr/>
        </p:nvSpPr>
        <p:spPr>
          <a:xfrm>
            <a:off x="6324600" y="3505200"/>
            <a:ext cx="5334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2327" name="直接连接符 312326"/>
          <p:cNvSpPr/>
          <p:nvPr/>
        </p:nvSpPr>
        <p:spPr>
          <a:xfrm flipV="1">
            <a:off x="6400800" y="4191000"/>
            <a:ext cx="3048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2328" name="直接连接符 312327"/>
          <p:cNvSpPr/>
          <p:nvPr/>
        </p:nvSpPr>
        <p:spPr>
          <a:xfrm flipH="1" flipV="1">
            <a:off x="7010400" y="41910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3346" name="标题 3133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3347" name="对象 313346"/>
          <p:cNvGraphicFramePr/>
          <p:nvPr/>
        </p:nvGraphicFramePr>
        <p:xfrm>
          <a:off x="0" y="850900"/>
          <a:ext cx="9144000" cy="600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" r:id="rId1" imgW="6038850" imgH="3857625" progId="Paint.Picture">
                  <p:embed/>
                </p:oleObj>
              </mc:Choice>
              <mc:Fallback>
                <p:oleObj name="" r:id="rId1" imgW="6038850" imgH="3857625" progId="Paint.Picture">
                  <p:embed/>
                  <p:pic>
                    <p:nvPicPr>
                      <p:cNvPr id="0" name="图片 32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0900"/>
                        <a:ext cx="9144000" cy="600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48" name="文本框 313347"/>
          <p:cNvSpPr txBox="1"/>
          <p:nvPr/>
        </p:nvSpPr>
        <p:spPr>
          <a:xfrm>
            <a:off x="6019800" y="510540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13349" name="直接连接符 313348"/>
          <p:cNvSpPr/>
          <p:nvPr/>
        </p:nvSpPr>
        <p:spPr>
          <a:xfrm>
            <a:off x="6324600" y="35052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3350" name="直接连接符 313349"/>
          <p:cNvSpPr/>
          <p:nvPr/>
        </p:nvSpPr>
        <p:spPr>
          <a:xfrm flipH="1">
            <a:off x="6858000" y="3505200"/>
            <a:ext cx="5334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4370" name="标题 3143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4371" name="对象 314370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" r:id="rId1" imgW="6067425" imgH="3876675" progId="Paint.Picture">
                  <p:embed/>
                </p:oleObj>
              </mc:Choice>
              <mc:Fallback>
                <p:oleObj name="" r:id="rId1" imgW="6067425" imgH="3876675" progId="Paint.Picture">
                  <p:embed/>
                  <p:pic>
                    <p:nvPicPr>
                      <p:cNvPr id="0" name="图片 32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2" name="直接连接符 314371"/>
          <p:cNvSpPr/>
          <p:nvPr/>
        </p:nvSpPr>
        <p:spPr>
          <a:xfrm>
            <a:off x="3048000" y="4495800"/>
            <a:ext cx="0" cy="99060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314373" name="文本框 314372"/>
          <p:cNvSpPr txBox="1"/>
          <p:nvPr/>
        </p:nvSpPr>
        <p:spPr>
          <a:xfrm>
            <a:off x="5562600" y="4724400"/>
            <a:ext cx="3230563" cy="180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1715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伸缩振动峰。在小环状化合物中，这个振动峰由于邻位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键振动峰的耦合作用位移到更高频率。位移值依赖于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C-C(O)-C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角度。与其他羰基基团一样，共扼使得这个伸缩振动峰向低频方向移动。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5394" name="标题 3153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5395" name="对象 315394"/>
          <p:cNvGraphicFramePr/>
          <p:nvPr/>
        </p:nvGraphicFramePr>
        <p:xfrm>
          <a:off x="0" y="844550"/>
          <a:ext cx="9144000" cy="601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" r:id="rId1" imgW="6038850" imgH="3867150" progId="Paint.Picture">
                  <p:embed/>
                </p:oleObj>
              </mc:Choice>
              <mc:Fallback>
                <p:oleObj name="" r:id="rId1" imgW="6038850" imgH="3867150" progId="Paint.Picture">
                  <p:embed/>
                  <p:pic>
                    <p:nvPicPr>
                      <p:cNvPr id="0" name="图片 3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4550"/>
                        <a:ext cx="9144000" cy="601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396" name="文本框 315395"/>
          <p:cNvSpPr txBox="1"/>
          <p:nvPr/>
        </p:nvSpPr>
        <p:spPr>
          <a:xfrm>
            <a:off x="4343400" y="5105400"/>
            <a:ext cx="19050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15397" name="下弧形箭头 315396"/>
          <p:cNvSpPr/>
          <p:nvPr/>
        </p:nvSpPr>
        <p:spPr>
          <a:xfrm>
            <a:off x="4572000" y="4724400"/>
            <a:ext cx="685800" cy="228600"/>
          </a:xfrm>
          <a:prstGeom prst="curvedUp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398" name="下弧形箭头 315397"/>
          <p:cNvSpPr/>
          <p:nvPr/>
        </p:nvSpPr>
        <p:spPr>
          <a:xfrm>
            <a:off x="5029200" y="4572000"/>
            <a:ext cx="685800" cy="228600"/>
          </a:xfrm>
          <a:prstGeom prst="curvedUp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399" name="左弧形箭头 315398"/>
          <p:cNvSpPr/>
          <p:nvPr/>
        </p:nvSpPr>
        <p:spPr>
          <a:xfrm>
            <a:off x="4343400" y="3352800"/>
            <a:ext cx="304800" cy="838200"/>
          </a:xfrm>
          <a:prstGeom prst="curvedRight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6418" name="标题 3164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6419" name="对象 316418"/>
          <p:cNvGraphicFramePr/>
          <p:nvPr/>
        </p:nvGraphicFramePr>
        <p:xfrm>
          <a:off x="0" y="863600"/>
          <a:ext cx="9144000" cy="599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2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3600"/>
                        <a:ext cx="9144000" cy="599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6420" name="上弧形箭头 316419"/>
          <p:cNvSpPr/>
          <p:nvPr/>
        </p:nvSpPr>
        <p:spPr>
          <a:xfrm>
            <a:off x="4267200" y="3657600"/>
            <a:ext cx="762000" cy="304800"/>
          </a:xfrm>
          <a:prstGeom prst="curvedDown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6421" name="左弧形箭头 316420"/>
          <p:cNvSpPr/>
          <p:nvPr/>
        </p:nvSpPr>
        <p:spPr>
          <a:xfrm rot="4860950">
            <a:off x="5600700" y="3390900"/>
            <a:ext cx="304800" cy="685800"/>
          </a:xfrm>
          <a:prstGeom prst="curvedRightArrow">
            <a:avLst>
              <a:gd name="adj1" fmla="val 45000"/>
              <a:gd name="adj2" fmla="val 9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6422" name="文本框 316421"/>
          <p:cNvSpPr txBox="1"/>
          <p:nvPr/>
        </p:nvSpPr>
        <p:spPr>
          <a:xfrm>
            <a:off x="4419600" y="5181600"/>
            <a:ext cx="21478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42" name="标题 3174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7443" name="对象 317442"/>
          <p:cNvGraphicFramePr/>
          <p:nvPr/>
        </p:nvGraphicFramePr>
        <p:xfrm>
          <a:off x="0" y="865188"/>
          <a:ext cx="9144000" cy="599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2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5188"/>
                        <a:ext cx="9144000" cy="599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44" name="文本框 317443"/>
          <p:cNvSpPr txBox="1"/>
          <p:nvPr/>
        </p:nvSpPr>
        <p:spPr>
          <a:xfrm>
            <a:off x="6172200" y="5153025"/>
            <a:ext cx="2751138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1408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剪刀振动峰，位移至低频峰。由于与羰基的共扼作用，降低了邻近羰基的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基团弯曲力常数。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17445" name="上弧形箭头 317444"/>
          <p:cNvSpPr/>
          <p:nvPr/>
        </p:nvSpPr>
        <p:spPr>
          <a:xfrm>
            <a:off x="4343400" y="3657600"/>
            <a:ext cx="762000" cy="304800"/>
          </a:xfrm>
          <a:prstGeom prst="curvedDown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446" name="左弧形箭头 317445"/>
          <p:cNvSpPr/>
          <p:nvPr/>
        </p:nvSpPr>
        <p:spPr>
          <a:xfrm rot="4860950">
            <a:off x="5753100" y="3467100"/>
            <a:ext cx="304800" cy="685800"/>
          </a:xfrm>
          <a:prstGeom prst="curvedRightArrow">
            <a:avLst>
              <a:gd name="adj1" fmla="val 45000"/>
              <a:gd name="adj2" fmla="val 9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8466" name="标题 3184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8467" name="对象 318466"/>
          <p:cNvGraphicFramePr/>
          <p:nvPr/>
        </p:nvGraphicFramePr>
        <p:xfrm>
          <a:off x="0" y="857250"/>
          <a:ext cx="9144000" cy="600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2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7250"/>
                        <a:ext cx="9144000" cy="600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8468" name="左弧形箭头 318467"/>
          <p:cNvSpPr/>
          <p:nvPr/>
        </p:nvSpPr>
        <p:spPr>
          <a:xfrm>
            <a:off x="4648200" y="3276600"/>
            <a:ext cx="228600" cy="6858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8469" name="右弧形箭头 318468"/>
          <p:cNvSpPr/>
          <p:nvPr/>
        </p:nvSpPr>
        <p:spPr>
          <a:xfrm rot="5571843">
            <a:off x="5146675" y="4305300"/>
            <a:ext cx="228600" cy="609600"/>
          </a:xfrm>
          <a:prstGeom prst="curvedLef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8471" name="右弧形箭头 318470"/>
          <p:cNvSpPr/>
          <p:nvPr/>
        </p:nvSpPr>
        <p:spPr>
          <a:xfrm rot="5571843">
            <a:off x="5600700" y="4152900"/>
            <a:ext cx="228600" cy="609600"/>
          </a:xfrm>
          <a:prstGeom prst="curvedLef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8472" name="文本框 318471"/>
          <p:cNvSpPr txBox="1"/>
          <p:nvPr/>
        </p:nvSpPr>
        <p:spPr>
          <a:xfrm>
            <a:off x="4800600" y="5105400"/>
            <a:ext cx="15240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伞形弯曲振动峰。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9490" name="标题 3194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谱图解析——3-庚酮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19491" name="对象 31949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9492" name="文本框 319491"/>
          <p:cNvSpPr txBox="1"/>
          <p:nvPr/>
        </p:nvSpPr>
        <p:spPr>
          <a:xfrm>
            <a:off x="5257800" y="4648200"/>
            <a:ext cx="30480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指纹区：与标准谱图的比较能得到比较可靠的结论。注意在该化合物的红外谱图中，在725±10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处没有(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4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8290" name="标题 268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68291" name="对象 26829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8292" name="文本框 268291"/>
          <p:cNvSpPr txBox="1"/>
          <p:nvPr/>
        </p:nvSpPr>
        <p:spPr>
          <a:xfrm>
            <a:off x="2209800" y="2743200"/>
            <a:ext cx="18288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庚酸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你知道红外谱图中的哪些峰是羧酸基团的峰?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文本框 152577"/>
          <p:cNvSpPr txBox="1"/>
          <p:nvPr/>
        </p:nvSpPr>
        <p:spPr>
          <a:xfrm>
            <a:off x="3495675" y="2549525"/>
            <a:ext cx="26225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切趾</a:t>
            </a:r>
            <a:r>
              <a:rPr lang="zh-CN" altLang="en-US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来减小旁瓣峰的强度</a:t>
            </a:r>
            <a:endParaRPr lang="zh-CN" altLang="en-US" sz="2000" dirty="0">
              <a:solidFill>
                <a:srgbClr val="33CC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79" name="文本框 152578"/>
          <p:cNvSpPr txBox="1"/>
          <p:nvPr/>
        </p:nvSpPr>
        <p:spPr>
          <a:xfrm>
            <a:off x="3989388" y="3449638"/>
            <a:ext cx="157480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牺牲</a:t>
            </a: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分辨率</a:t>
            </a:r>
            <a:endParaRPr lang="zh-CN" altLang="en-US" sz="2000" dirty="0">
              <a:solidFill>
                <a:srgbClr val="EAEA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80" name="直接连接符 152579"/>
          <p:cNvSpPr/>
          <p:nvPr/>
        </p:nvSpPr>
        <p:spPr>
          <a:xfrm>
            <a:off x="4724400" y="2286000"/>
            <a:ext cx="0" cy="30480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2581" name="直接连接符 152580"/>
          <p:cNvSpPr/>
          <p:nvPr/>
        </p:nvSpPr>
        <p:spPr>
          <a:xfrm>
            <a:off x="4724400" y="3124200"/>
            <a:ext cx="0" cy="30480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2582" name="文本框 152581"/>
          <p:cNvSpPr txBox="1"/>
          <p:nvPr/>
        </p:nvSpPr>
        <p:spPr>
          <a:xfrm>
            <a:off x="1143000" y="914400"/>
            <a:ext cx="5905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切趾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2583" name="文本框 152582"/>
          <p:cNvSpPr txBox="1"/>
          <p:nvPr/>
        </p:nvSpPr>
        <p:spPr>
          <a:xfrm>
            <a:off x="2160588" y="1714500"/>
            <a:ext cx="4857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旁瓣峰引起峰强度的变化，旁瓣峰削弱了主峰的强度</a:t>
            </a:r>
            <a:endParaRPr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2584" name="文本框 152583"/>
          <p:cNvSpPr txBox="1"/>
          <p:nvPr/>
        </p:nvSpPr>
        <p:spPr>
          <a:xfrm>
            <a:off x="2133600" y="4343400"/>
            <a:ext cx="5264150" cy="396875"/>
          </a:xfrm>
          <a:prstGeom prst="rect">
            <a:avLst/>
          </a:prstGeom>
          <a:solidFill>
            <a:srgbClr val="0033CC"/>
          </a:solidFill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这意味：切趾函数的选择取决于所需的分辨率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85" name="矩形 152584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0514" name="标题 3205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0516" name="对象 320515"/>
          <p:cNvGraphicFramePr/>
          <p:nvPr/>
        </p:nvGraphicFramePr>
        <p:xfrm>
          <a:off x="0" y="846138"/>
          <a:ext cx="9144000" cy="601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" name="" r:id="rId1" imgW="6048375" imgH="3867150" progId="Paint.Picture">
                  <p:embed/>
                </p:oleObj>
              </mc:Choice>
              <mc:Fallback>
                <p:oleObj name="" r:id="rId1" imgW="6048375" imgH="3867150" progId="Paint.Picture">
                  <p:embed/>
                  <p:pic>
                    <p:nvPicPr>
                      <p:cNvPr id="0" name="图片 32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6138"/>
                        <a:ext cx="9144000" cy="6011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517" name="文本框 320516"/>
          <p:cNvSpPr txBox="1"/>
          <p:nvPr/>
        </p:nvSpPr>
        <p:spPr>
          <a:xfrm>
            <a:off x="6553200" y="4191000"/>
            <a:ext cx="2286000" cy="180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3166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与-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COOH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二聚体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的伸缩振动峰,一般3000 ±500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氢键导致很宽的吸收峰。注意：只有反对称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伸缩振动才有红外吸收。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20518" name="直接连接符 320517"/>
          <p:cNvSpPr/>
          <p:nvPr/>
        </p:nvSpPr>
        <p:spPr>
          <a:xfrm flipH="1">
            <a:off x="3810000" y="4343400"/>
            <a:ext cx="685800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0519" name="直接连接符 320518"/>
          <p:cNvSpPr/>
          <p:nvPr/>
        </p:nvSpPr>
        <p:spPr>
          <a:xfrm flipH="1">
            <a:off x="3200400" y="5486400"/>
            <a:ext cx="762000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2562" name="标题 3225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2563" name="对象 322562"/>
          <p:cNvGraphicFramePr/>
          <p:nvPr/>
        </p:nvGraphicFramePr>
        <p:xfrm>
          <a:off x="0" y="857250"/>
          <a:ext cx="9144000" cy="600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2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7250"/>
                        <a:ext cx="9144000" cy="600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2564" name="文本框 322563"/>
          <p:cNvSpPr txBox="1"/>
          <p:nvPr/>
        </p:nvSpPr>
        <p:spPr>
          <a:xfrm>
            <a:off x="2133600" y="5715000"/>
            <a:ext cx="16764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22565" name="直接连接符 322564"/>
          <p:cNvSpPr/>
          <p:nvPr/>
        </p:nvSpPr>
        <p:spPr>
          <a:xfrm flipV="1">
            <a:off x="2438400" y="5029200"/>
            <a:ext cx="3048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2566" name="直接连接符 322565"/>
          <p:cNvSpPr/>
          <p:nvPr/>
        </p:nvSpPr>
        <p:spPr>
          <a:xfrm flipH="1" flipV="1">
            <a:off x="3048000" y="4953000"/>
            <a:ext cx="2286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2567" name="直接连接符 322566"/>
          <p:cNvSpPr/>
          <p:nvPr/>
        </p:nvSpPr>
        <p:spPr>
          <a:xfrm flipH="1" flipV="1">
            <a:off x="2514600" y="44196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3586" name="标题 3235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3587" name="对象 32358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" r:id="rId1" imgW="6057900" imgH="3838575" progId="Paint.Picture">
                  <p:embed/>
                </p:oleObj>
              </mc:Choice>
              <mc:Fallback>
                <p:oleObj name="" r:id="rId1" imgW="6057900" imgH="3838575" progId="Paint.Picture">
                  <p:embed/>
                  <p:pic>
                    <p:nvPicPr>
                      <p:cNvPr id="0" name="图片 32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3588" name="文本框 323587"/>
          <p:cNvSpPr txBox="1"/>
          <p:nvPr/>
        </p:nvSpPr>
        <p:spPr>
          <a:xfrm>
            <a:off x="2057400" y="571500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2932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23589" name="直接连接符 323588"/>
          <p:cNvSpPr/>
          <p:nvPr/>
        </p:nvSpPr>
        <p:spPr>
          <a:xfrm flipH="1">
            <a:off x="2971800" y="43434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3590" name="直接连接符 323589"/>
          <p:cNvSpPr/>
          <p:nvPr/>
        </p:nvSpPr>
        <p:spPr>
          <a:xfrm flipH="1" flipV="1">
            <a:off x="2514600" y="44196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4610" name="标题 3246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4611" name="对象 32461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" r:id="rId1" imgW="6029325" imgH="3819525" progId="Paint.Picture">
                  <p:embed/>
                </p:oleObj>
              </mc:Choice>
              <mc:Fallback>
                <p:oleObj name="" r:id="rId1" imgW="6029325" imgH="3819525" progId="Paint.Picture">
                  <p:embed/>
                  <p:pic>
                    <p:nvPicPr>
                      <p:cNvPr id="0" name="图片 32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4612" name="直接连接符 324611"/>
          <p:cNvSpPr/>
          <p:nvPr/>
        </p:nvSpPr>
        <p:spPr>
          <a:xfrm>
            <a:off x="2362200" y="4267200"/>
            <a:ext cx="5334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4613" name="直接连接符 324612"/>
          <p:cNvSpPr/>
          <p:nvPr/>
        </p:nvSpPr>
        <p:spPr>
          <a:xfrm flipV="1">
            <a:off x="2514600" y="50292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4614" name="直接连接符 324613"/>
          <p:cNvSpPr/>
          <p:nvPr/>
        </p:nvSpPr>
        <p:spPr>
          <a:xfrm flipH="1" flipV="1">
            <a:off x="3048000" y="5029200"/>
            <a:ext cx="2286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4615" name="文本框 324614"/>
          <p:cNvSpPr txBox="1"/>
          <p:nvPr/>
        </p:nvSpPr>
        <p:spPr>
          <a:xfrm>
            <a:off x="2057400" y="571500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5634" name="标题 3256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5635" name="对象 325634"/>
          <p:cNvGraphicFramePr/>
          <p:nvPr/>
        </p:nvGraphicFramePr>
        <p:xfrm>
          <a:off x="0" y="855663"/>
          <a:ext cx="9144000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" r:id="rId1" imgW="6019800" imgH="3838575" progId="Paint.Picture">
                  <p:embed/>
                </p:oleObj>
              </mc:Choice>
              <mc:Fallback>
                <p:oleObj name="" r:id="rId1" imgW="6019800" imgH="3838575" progId="Paint.Picture">
                  <p:embed/>
                  <p:pic>
                    <p:nvPicPr>
                      <p:cNvPr id="0" name="图片 32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5663"/>
                        <a:ext cx="9144000" cy="6002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36" name="直接连接符 325635"/>
          <p:cNvSpPr/>
          <p:nvPr/>
        </p:nvSpPr>
        <p:spPr>
          <a:xfrm>
            <a:off x="2438400" y="43434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5637" name="直接连接符 325636"/>
          <p:cNvSpPr/>
          <p:nvPr/>
        </p:nvSpPr>
        <p:spPr>
          <a:xfrm flipH="1">
            <a:off x="2971800" y="4267200"/>
            <a:ext cx="5334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5638" name="文本框 325637"/>
          <p:cNvSpPr txBox="1"/>
          <p:nvPr/>
        </p:nvSpPr>
        <p:spPr>
          <a:xfrm>
            <a:off x="2057400" y="571500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1538" name="标题 3215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1539" name="对象 32153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" name="" r:id="rId1" imgW="6048375" imgH="3819525" progId="Paint.Picture">
                  <p:embed/>
                </p:oleObj>
              </mc:Choice>
              <mc:Fallback>
                <p:oleObj name="" r:id="rId1" imgW="6048375" imgH="3819525" progId="Paint.Picture">
                  <p:embed/>
                  <p:pic>
                    <p:nvPicPr>
                      <p:cNvPr id="0" name="图片 32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1540" name="文本框 321539"/>
          <p:cNvSpPr txBox="1"/>
          <p:nvPr/>
        </p:nvSpPr>
        <p:spPr>
          <a:xfrm>
            <a:off x="2057400" y="2819400"/>
            <a:ext cx="19812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倍频峰区域：这是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COOH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基团的特征区域，一般来说它的范围：2500± 300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endParaRPr lang="en-US" altLang="zh-CN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6658" name="标题 326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6659" name="对象 326658"/>
          <p:cNvGraphicFramePr/>
          <p:nvPr/>
        </p:nvGraphicFramePr>
        <p:xfrm>
          <a:off x="0" y="835025"/>
          <a:ext cx="9144000" cy="602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" r:id="rId1" imgW="6057900" imgH="3819525" progId="Paint.Picture">
                  <p:embed/>
                </p:oleObj>
              </mc:Choice>
              <mc:Fallback>
                <p:oleObj name="" r:id="rId1" imgW="6057900" imgH="3819525" progId="Paint.Picture">
                  <p:embed/>
                  <p:pic>
                    <p:nvPicPr>
                      <p:cNvPr id="0" name="图片 32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5025"/>
                        <a:ext cx="9144000" cy="602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6660" name="文本框 326659"/>
          <p:cNvSpPr txBox="1"/>
          <p:nvPr/>
        </p:nvSpPr>
        <p:spPr>
          <a:xfrm>
            <a:off x="5791200" y="5181600"/>
            <a:ext cx="3108325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1711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伸缩振动峰，相对于酮和酯来说，波数相对较低。这是因为二聚体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COOH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有氢键的作用以及共扼作用，图示只是氢键的一半。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82" name="标题 3276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7683" name="对象 327682"/>
          <p:cNvGraphicFramePr/>
          <p:nvPr/>
        </p:nvGraphicFramePr>
        <p:xfrm>
          <a:off x="0" y="857250"/>
          <a:ext cx="9144000" cy="600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2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7250"/>
                        <a:ext cx="9144000" cy="600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4" name="文本框 327683"/>
          <p:cNvSpPr txBox="1"/>
          <p:nvPr/>
        </p:nvSpPr>
        <p:spPr>
          <a:xfrm>
            <a:off x="4419600" y="541020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27685" name="右弧形箭头 327684"/>
          <p:cNvSpPr/>
          <p:nvPr/>
        </p:nvSpPr>
        <p:spPr>
          <a:xfrm rot="5543156">
            <a:off x="5219700" y="4686300"/>
            <a:ext cx="228600" cy="609600"/>
          </a:xfrm>
          <a:prstGeom prst="curvedLef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686" name="右弧形箭头 327685"/>
          <p:cNvSpPr/>
          <p:nvPr/>
        </p:nvSpPr>
        <p:spPr>
          <a:xfrm rot="5543156">
            <a:off x="4762500" y="4838700"/>
            <a:ext cx="228600" cy="609600"/>
          </a:xfrm>
          <a:prstGeom prst="curvedLef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687" name="上弧形箭头 327686"/>
          <p:cNvSpPr/>
          <p:nvPr/>
        </p:nvSpPr>
        <p:spPr>
          <a:xfrm rot="16414856">
            <a:off x="4152900" y="3771900"/>
            <a:ext cx="685800" cy="304800"/>
          </a:xfrm>
          <a:prstGeom prst="curvedDownArrow">
            <a:avLst>
              <a:gd name="adj1" fmla="val 45000"/>
              <a:gd name="adj2" fmla="val 90000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8706" name="标题 3287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8707" name="对象 328706"/>
          <p:cNvGraphicFramePr/>
          <p:nvPr/>
        </p:nvGraphicFramePr>
        <p:xfrm>
          <a:off x="0" y="863600"/>
          <a:ext cx="9144000" cy="599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" r:id="rId1" imgW="6029325" imgH="3829050" progId="Paint.Picture">
                  <p:embed/>
                </p:oleObj>
              </mc:Choice>
              <mc:Fallback>
                <p:oleObj name="" r:id="rId1" imgW="6029325" imgH="3829050" progId="Paint.Picture">
                  <p:embed/>
                  <p:pic>
                    <p:nvPicPr>
                      <p:cNvPr id="0" name="图片 32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3600"/>
                        <a:ext cx="9144000" cy="599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8708" name="文本框 328707"/>
          <p:cNvSpPr txBox="1"/>
          <p:nvPr/>
        </p:nvSpPr>
        <p:spPr>
          <a:xfrm>
            <a:off x="4343400" y="5410200"/>
            <a:ext cx="1828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28709" name="上弧形箭头 328708"/>
          <p:cNvSpPr/>
          <p:nvPr/>
        </p:nvSpPr>
        <p:spPr>
          <a:xfrm>
            <a:off x="4267200" y="3810000"/>
            <a:ext cx="762000" cy="228600"/>
          </a:xfrm>
          <a:prstGeom prst="curvedDown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710" name="左弧形箭头 328709"/>
          <p:cNvSpPr/>
          <p:nvPr/>
        </p:nvSpPr>
        <p:spPr>
          <a:xfrm rot="5590516">
            <a:off x="5562600" y="3657600"/>
            <a:ext cx="304800" cy="762000"/>
          </a:xfrm>
          <a:prstGeom prst="curvedRight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标题 3297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29731" name="对象 329730"/>
          <p:cNvGraphicFramePr/>
          <p:nvPr/>
        </p:nvGraphicFramePr>
        <p:xfrm>
          <a:off x="0" y="865188"/>
          <a:ext cx="9144000" cy="599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2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2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5188"/>
                        <a:ext cx="9144000" cy="599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9732" name="文本框 329731"/>
          <p:cNvSpPr txBox="1"/>
          <p:nvPr/>
        </p:nvSpPr>
        <p:spPr>
          <a:xfrm>
            <a:off x="2133600" y="3657600"/>
            <a:ext cx="2438400" cy="2047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,-COOH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弯曲/伸缩振动峰，一般来说这个范围在：1425±25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这个振动峰是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的弯曲振动和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O-C-C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的对称伸缩振动的合频。与1285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处的峰比较即可。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29733" name="左弧形箭头 329732"/>
          <p:cNvSpPr/>
          <p:nvPr/>
        </p:nvSpPr>
        <p:spPr>
          <a:xfrm>
            <a:off x="4876800" y="4648200"/>
            <a:ext cx="304800" cy="990600"/>
          </a:xfrm>
          <a:prstGeom prst="curvedRightArrow">
            <a:avLst>
              <a:gd name="adj1" fmla="val 65000"/>
              <a:gd name="adj2" fmla="val 130000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9734" name="直接连接符 329733"/>
          <p:cNvSpPr/>
          <p:nvPr/>
        </p:nvSpPr>
        <p:spPr>
          <a:xfrm flipH="1" flipV="1">
            <a:off x="6934200" y="4876800"/>
            <a:ext cx="609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9735" name="直接连接符 329734"/>
          <p:cNvSpPr/>
          <p:nvPr/>
        </p:nvSpPr>
        <p:spPr>
          <a:xfrm flipV="1">
            <a:off x="5715000" y="4800600"/>
            <a:ext cx="7620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文本框 153601"/>
          <p:cNvSpPr txBox="1"/>
          <p:nvPr/>
        </p:nvSpPr>
        <p:spPr>
          <a:xfrm>
            <a:off x="3505200" y="1589088"/>
            <a:ext cx="539750" cy="3048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1400" b="1" i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带宽</a:t>
            </a:r>
            <a:endParaRPr lang="zh-CN" altLang="en-US" sz="1400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03" name="图片 153602" descr="D:\FT-IR\IR-NT-Course\Figures\BMP\Fig11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286000"/>
            <a:ext cx="4419600" cy="418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04" name="直接连接符 153603"/>
          <p:cNvSpPr/>
          <p:nvPr/>
        </p:nvSpPr>
        <p:spPr>
          <a:xfrm>
            <a:off x="22860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05" name="直接连接符 153604"/>
          <p:cNvSpPr/>
          <p:nvPr/>
        </p:nvSpPr>
        <p:spPr>
          <a:xfrm>
            <a:off x="25146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06" name="直接连接符 153605"/>
          <p:cNvSpPr/>
          <p:nvPr/>
        </p:nvSpPr>
        <p:spPr>
          <a:xfrm>
            <a:off x="32004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07" name="直接连接符 153606"/>
          <p:cNvSpPr/>
          <p:nvPr/>
        </p:nvSpPr>
        <p:spPr>
          <a:xfrm>
            <a:off x="27432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08" name="直接连接符 153607"/>
          <p:cNvSpPr/>
          <p:nvPr/>
        </p:nvSpPr>
        <p:spPr>
          <a:xfrm>
            <a:off x="34290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09" name="直接连接符 153608"/>
          <p:cNvSpPr/>
          <p:nvPr/>
        </p:nvSpPr>
        <p:spPr>
          <a:xfrm>
            <a:off x="29718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0" name="直接连接符 153609"/>
          <p:cNvSpPr/>
          <p:nvPr/>
        </p:nvSpPr>
        <p:spPr>
          <a:xfrm>
            <a:off x="36576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1" name="直接连接符 153610"/>
          <p:cNvSpPr/>
          <p:nvPr/>
        </p:nvSpPr>
        <p:spPr>
          <a:xfrm>
            <a:off x="3886200" y="3352800"/>
            <a:ext cx="0" cy="6858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2" name="直接连接符 153611"/>
          <p:cNvSpPr/>
          <p:nvPr/>
        </p:nvSpPr>
        <p:spPr>
          <a:xfrm>
            <a:off x="41148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3" name="直接连接符 153612"/>
          <p:cNvSpPr/>
          <p:nvPr/>
        </p:nvSpPr>
        <p:spPr>
          <a:xfrm>
            <a:off x="43434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4" name="直接连接符 153613"/>
          <p:cNvSpPr/>
          <p:nvPr/>
        </p:nvSpPr>
        <p:spPr>
          <a:xfrm>
            <a:off x="50292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5" name="直接连接符 153614"/>
          <p:cNvSpPr/>
          <p:nvPr/>
        </p:nvSpPr>
        <p:spPr>
          <a:xfrm>
            <a:off x="45720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6" name="直接连接符 153615"/>
          <p:cNvSpPr/>
          <p:nvPr/>
        </p:nvSpPr>
        <p:spPr>
          <a:xfrm>
            <a:off x="52578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7" name="直接连接符 153616"/>
          <p:cNvSpPr/>
          <p:nvPr/>
        </p:nvSpPr>
        <p:spPr>
          <a:xfrm>
            <a:off x="4800600" y="3352800"/>
            <a:ext cx="0" cy="1219200"/>
          </a:xfrm>
          <a:prstGeom prst="line">
            <a:avLst/>
          </a:prstGeom>
          <a:ln w="635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18" name="文本框 153617"/>
          <p:cNvSpPr txBox="1"/>
          <p:nvPr/>
        </p:nvSpPr>
        <p:spPr>
          <a:xfrm>
            <a:off x="6553200" y="2514600"/>
            <a:ext cx="1419225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b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波长: 632 </a:t>
            </a:r>
            <a:r>
              <a:rPr lang="en-US" altLang="zh-CN" b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nm</a:t>
            </a:r>
            <a:endParaRPr lang="en-US" altLang="zh-CN" b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53619" name="文本框 153618"/>
          <p:cNvSpPr txBox="1"/>
          <p:nvPr/>
        </p:nvSpPr>
        <p:spPr>
          <a:xfrm>
            <a:off x="6416675" y="5167313"/>
            <a:ext cx="1825625" cy="366712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b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带宽: 31,600 </a:t>
            </a:r>
            <a:r>
              <a:rPr lang="en-US" altLang="zh-CN" b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="1" baseline="30000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-1</a:t>
            </a:r>
            <a:endParaRPr lang="en-US" altLang="zh-CN" b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53620" name="直接连接符 153619"/>
          <p:cNvSpPr/>
          <p:nvPr/>
        </p:nvSpPr>
        <p:spPr>
          <a:xfrm>
            <a:off x="6172200" y="2743200"/>
            <a:ext cx="457200" cy="0"/>
          </a:xfrm>
          <a:prstGeom prst="line">
            <a:avLst/>
          </a:prstGeom>
          <a:ln w="1270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21" name="直接连接符 153620"/>
          <p:cNvSpPr/>
          <p:nvPr/>
        </p:nvSpPr>
        <p:spPr>
          <a:xfrm>
            <a:off x="7162800" y="2971800"/>
            <a:ext cx="0" cy="2057400"/>
          </a:xfrm>
          <a:prstGeom prst="line">
            <a:avLst/>
          </a:prstGeom>
          <a:ln w="1270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22" name="直接连接符 153621"/>
          <p:cNvSpPr/>
          <p:nvPr/>
        </p:nvSpPr>
        <p:spPr>
          <a:xfrm flipH="1">
            <a:off x="6096000" y="5334000"/>
            <a:ext cx="457200" cy="0"/>
          </a:xfrm>
          <a:prstGeom prst="line">
            <a:avLst/>
          </a:prstGeom>
          <a:ln w="1270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23" name="文本框 153622"/>
          <p:cNvSpPr txBox="1"/>
          <p:nvPr/>
        </p:nvSpPr>
        <p:spPr>
          <a:xfrm>
            <a:off x="11430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干涉图数据的采集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24" name="文本框 153623"/>
          <p:cNvSpPr txBox="1"/>
          <p:nvPr/>
        </p:nvSpPr>
        <p:spPr>
          <a:xfrm>
            <a:off x="1673225" y="1878013"/>
            <a:ext cx="4156075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HeNe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激光信号也用来控制干涉图数据的采集</a:t>
            </a:r>
            <a:endParaRPr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25" name="文本框 153624"/>
          <p:cNvSpPr txBox="1"/>
          <p:nvPr/>
        </p:nvSpPr>
        <p:spPr>
          <a:xfrm>
            <a:off x="6477000" y="3886200"/>
            <a:ext cx="1920875" cy="530225"/>
          </a:xfrm>
          <a:prstGeom prst="rect">
            <a:avLst/>
          </a:prstGeom>
          <a:noFill/>
          <a:ln w="12700" cap="sq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/>
            <a:r>
              <a:rPr lang="zh-CN" altLang="en-US" sz="1400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在激光正弦波过零点时采集数据。</a:t>
            </a:r>
            <a:endParaRPr lang="zh-CN" altLang="en-US" sz="1400" dirty="0">
              <a:solidFill>
                <a:srgbClr val="002FC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26" name="直接连接符 153625"/>
          <p:cNvSpPr/>
          <p:nvPr/>
        </p:nvSpPr>
        <p:spPr>
          <a:xfrm flipH="1" flipV="1">
            <a:off x="5410200" y="3276600"/>
            <a:ext cx="990600" cy="838200"/>
          </a:xfrm>
          <a:prstGeom prst="line">
            <a:avLst/>
          </a:prstGeom>
          <a:ln w="6350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27" name="矩形 153626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4" name="标题 3307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0755" name="对象 330754"/>
          <p:cNvGraphicFramePr/>
          <p:nvPr/>
        </p:nvGraphicFramePr>
        <p:xfrm>
          <a:off x="0" y="857250"/>
          <a:ext cx="9144000" cy="600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4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23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7250"/>
                        <a:ext cx="9144000" cy="600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0756" name="文本框 330755"/>
          <p:cNvSpPr txBox="1"/>
          <p:nvPr/>
        </p:nvSpPr>
        <p:spPr>
          <a:xfrm>
            <a:off x="6172200" y="5105400"/>
            <a:ext cx="2708275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1413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，－CH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剪刀弯曲振动。由于羰基的远程共扼作用减小了弯曲力常数，因此峰位置向低频方向移动。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30757" name="上弧形箭头 330756"/>
          <p:cNvSpPr/>
          <p:nvPr/>
        </p:nvSpPr>
        <p:spPr>
          <a:xfrm>
            <a:off x="4419600" y="3886200"/>
            <a:ext cx="762000" cy="228600"/>
          </a:xfrm>
          <a:prstGeom prst="curvedDown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0758" name="左弧形箭头 330757"/>
          <p:cNvSpPr/>
          <p:nvPr/>
        </p:nvSpPr>
        <p:spPr>
          <a:xfrm rot="5590516">
            <a:off x="5715000" y="3657600"/>
            <a:ext cx="304800" cy="762000"/>
          </a:xfrm>
          <a:prstGeom prst="curvedRight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2802" name="标题 3328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2803" name="对象 332802"/>
          <p:cNvGraphicFramePr/>
          <p:nvPr/>
        </p:nvGraphicFramePr>
        <p:xfrm>
          <a:off x="0" y="865188"/>
          <a:ext cx="9144000" cy="599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3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2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5188"/>
                        <a:ext cx="9144000" cy="599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2804" name="文本框 332803"/>
          <p:cNvSpPr txBox="1"/>
          <p:nvPr/>
        </p:nvSpPr>
        <p:spPr>
          <a:xfrm>
            <a:off x="4876800" y="5410200"/>
            <a:ext cx="16002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伞形振动峰。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3826" name="标题 3338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3827" name="对象 333826"/>
          <p:cNvGraphicFramePr/>
          <p:nvPr/>
        </p:nvGraphicFramePr>
        <p:xfrm>
          <a:off x="0" y="857250"/>
          <a:ext cx="9144000" cy="600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" r:id="rId1" imgW="6029325" imgH="3838575" progId="Paint.Picture">
                  <p:embed/>
                </p:oleObj>
              </mc:Choice>
              <mc:Fallback>
                <p:oleObj name="" r:id="rId1" imgW="6029325" imgH="3838575" progId="Paint.Picture">
                  <p:embed/>
                  <p:pic>
                    <p:nvPicPr>
                      <p:cNvPr id="0" name="图片 32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7250"/>
                        <a:ext cx="9144000" cy="600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3828" name="文本框 333827"/>
          <p:cNvSpPr txBox="1"/>
          <p:nvPr/>
        </p:nvSpPr>
        <p:spPr>
          <a:xfrm>
            <a:off x="1981200" y="3886200"/>
            <a:ext cx="2819400" cy="180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1285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,-COOH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伸缩振动/弯曲振动峰。一般波数范围：1250±50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这个峰包含：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O-C-C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反对称伸缩振动以及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的弯曲振动。正己醇的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O-C-C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的反对称伸缩振动在1420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33829" name="直接连接符 333828"/>
          <p:cNvSpPr/>
          <p:nvPr/>
        </p:nvSpPr>
        <p:spPr>
          <a:xfrm flipH="1" flipV="1">
            <a:off x="7010400" y="4876800"/>
            <a:ext cx="609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3830" name="直接连接符 333829"/>
          <p:cNvSpPr/>
          <p:nvPr/>
        </p:nvSpPr>
        <p:spPr>
          <a:xfrm flipH="1">
            <a:off x="5791200" y="4876800"/>
            <a:ext cx="6858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3831" name="左弧形箭头 333830"/>
          <p:cNvSpPr/>
          <p:nvPr/>
        </p:nvSpPr>
        <p:spPr>
          <a:xfrm>
            <a:off x="4876800" y="4800600"/>
            <a:ext cx="304800" cy="838200"/>
          </a:xfrm>
          <a:prstGeom prst="curvedRight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4850" name="标题 3348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4851" name="对象 33485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" name="" r:id="rId1" imgW="6048375" imgH="3829050" progId="Paint.Picture">
                  <p:embed/>
                </p:oleObj>
              </mc:Choice>
              <mc:Fallback>
                <p:oleObj name="" r:id="rId1" imgW="6048375" imgH="3829050" progId="Paint.Picture">
                  <p:embed/>
                  <p:pic>
                    <p:nvPicPr>
                      <p:cNvPr id="0" name="图片 32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4852" name="文本框 334851"/>
          <p:cNvSpPr txBox="1"/>
          <p:nvPr/>
        </p:nvSpPr>
        <p:spPr>
          <a:xfrm>
            <a:off x="5867400" y="4419600"/>
            <a:ext cx="2971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指纹区：与参考谱图进行比较，即可得出比较明确的结论。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5874" name="标题 3358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5875" name="对象 335874"/>
          <p:cNvGraphicFramePr/>
          <p:nvPr/>
        </p:nvGraphicFramePr>
        <p:xfrm>
          <a:off x="0" y="857250"/>
          <a:ext cx="9144000" cy="600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" r:id="rId1" imgW="6029325" imgH="3838575" progId="Paint.Picture">
                  <p:embed/>
                </p:oleObj>
              </mc:Choice>
              <mc:Fallback>
                <p:oleObj name="" r:id="rId1" imgW="6029325" imgH="3838575" progId="Paint.Picture">
                  <p:embed/>
                  <p:pic>
                    <p:nvPicPr>
                      <p:cNvPr id="0" name="图片 323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7250"/>
                        <a:ext cx="9144000" cy="600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5876" name="文本框 335875"/>
          <p:cNvSpPr txBox="1"/>
          <p:nvPr/>
        </p:nvSpPr>
        <p:spPr>
          <a:xfrm>
            <a:off x="4800600" y="5562600"/>
            <a:ext cx="3519488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938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二聚体氢键-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的摇摆振动峰。一般范围在935±15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在稀溶液中，这个峰消失。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35877" name="直接连接符 335876"/>
          <p:cNvSpPr/>
          <p:nvPr/>
        </p:nvSpPr>
        <p:spPr>
          <a:xfrm>
            <a:off x="6553200" y="4114800"/>
            <a:ext cx="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335878" name="直接连接符 335877"/>
          <p:cNvSpPr/>
          <p:nvPr/>
        </p:nvSpPr>
        <p:spPr>
          <a:xfrm>
            <a:off x="5867400" y="4724400"/>
            <a:ext cx="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6898" name="标题 3368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谱图解析——庚酸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6899" name="对象 336898"/>
          <p:cNvGraphicFramePr/>
          <p:nvPr/>
        </p:nvGraphicFramePr>
        <p:xfrm>
          <a:off x="0" y="863600"/>
          <a:ext cx="9144000" cy="599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2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3600"/>
                        <a:ext cx="9144000" cy="599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6900" name="上弧形箭头 336899"/>
          <p:cNvSpPr/>
          <p:nvPr/>
        </p:nvSpPr>
        <p:spPr>
          <a:xfrm>
            <a:off x="8305800" y="1752600"/>
            <a:ext cx="457200" cy="1524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6901" name="上弧形箭头 336900"/>
          <p:cNvSpPr/>
          <p:nvPr/>
        </p:nvSpPr>
        <p:spPr>
          <a:xfrm>
            <a:off x="7391400" y="1600200"/>
            <a:ext cx="457200" cy="1524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6902" name="上弧形箭头 336901"/>
          <p:cNvSpPr/>
          <p:nvPr/>
        </p:nvSpPr>
        <p:spPr>
          <a:xfrm>
            <a:off x="7772400" y="1828800"/>
            <a:ext cx="457200" cy="1524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6903" name="上弧形箭头 336902"/>
          <p:cNvSpPr/>
          <p:nvPr/>
        </p:nvSpPr>
        <p:spPr>
          <a:xfrm>
            <a:off x="7162800" y="1752600"/>
            <a:ext cx="457200" cy="1524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6904" name="右弧形箭头 336903"/>
          <p:cNvSpPr/>
          <p:nvPr/>
        </p:nvSpPr>
        <p:spPr>
          <a:xfrm rot="5623104">
            <a:off x="7315200" y="2895600"/>
            <a:ext cx="152400" cy="457200"/>
          </a:xfrm>
          <a:prstGeom prst="curvedLef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6905" name="右弧形箭头 336904"/>
          <p:cNvSpPr/>
          <p:nvPr/>
        </p:nvSpPr>
        <p:spPr>
          <a:xfrm rot="5623104">
            <a:off x="7696200" y="3352800"/>
            <a:ext cx="152400" cy="457200"/>
          </a:xfrm>
          <a:prstGeom prst="curvedLef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6906" name="右弧形箭头 336905"/>
          <p:cNvSpPr/>
          <p:nvPr/>
        </p:nvSpPr>
        <p:spPr>
          <a:xfrm rot="5623104">
            <a:off x="8839200" y="3048000"/>
            <a:ext cx="152400" cy="457200"/>
          </a:xfrm>
          <a:prstGeom prst="curvedLef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6907" name="文本框 336906"/>
          <p:cNvSpPr txBox="1"/>
          <p:nvPr/>
        </p:nvSpPr>
        <p:spPr>
          <a:xfrm>
            <a:off x="6705600" y="3886200"/>
            <a:ext cx="227965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725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,-(CH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4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摇摆振动峰。只有在一个分子链上4个或4个以上的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才出现这个峰。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22" name="标题 3379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7924" name="对象 33792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" r:id="rId1" imgW="6038850" imgH="3819525" progId="Paint.Picture">
                  <p:embed/>
                </p:oleObj>
              </mc:Choice>
              <mc:Fallback>
                <p:oleObj name="" r:id="rId1" imgW="6038850" imgH="3819525" progId="Paint.Picture">
                  <p:embed/>
                  <p:pic>
                    <p:nvPicPr>
                      <p:cNvPr id="0" name="图片 32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25" name="文本框 337924"/>
          <p:cNvSpPr txBox="1"/>
          <p:nvPr/>
        </p:nvSpPr>
        <p:spPr>
          <a:xfrm>
            <a:off x="1447800" y="4953000"/>
            <a:ext cx="1905000" cy="915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醋酸乙烯酯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你能否判断哪些峰是酯基的峰？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8946" name="标题 3389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8947" name="对象 33894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" r:id="rId1" imgW="6029325" imgH="3838575" progId="Paint.Picture">
                  <p:embed/>
                </p:oleObj>
              </mc:Choice>
              <mc:Fallback>
                <p:oleObj name="" r:id="rId1" imgW="6029325" imgH="3838575" progId="Paint.Picture">
                  <p:embed/>
                  <p:pic>
                    <p:nvPicPr>
                      <p:cNvPr id="0" name="图片 32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948" name="文本框 338947"/>
          <p:cNvSpPr txBox="1"/>
          <p:nvPr/>
        </p:nvSpPr>
        <p:spPr>
          <a:xfrm>
            <a:off x="381000" y="4191000"/>
            <a:ext cx="17526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3484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伸缩振动峰的倍频峰。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38949" name="直接连接符 338948"/>
          <p:cNvSpPr/>
          <p:nvPr/>
        </p:nvSpPr>
        <p:spPr>
          <a:xfrm>
            <a:off x="2743200" y="4648200"/>
            <a:ext cx="0" cy="762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9970" name="标题 3399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39971" name="对象 33997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" name="" r:id="rId1" imgW="6019800" imgH="3829050" progId="Paint.Picture">
                  <p:embed/>
                </p:oleObj>
              </mc:Choice>
              <mc:Fallback>
                <p:oleObj name="" r:id="rId1" imgW="6019800" imgH="3829050" progId="Paint.Picture">
                  <p:embed/>
                  <p:pic>
                    <p:nvPicPr>
                      <p:cNvPr id="0" name="图片 324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9972" name="文本框 339971"/>
          <p:cNvSpPr txBox="1"/>
          <p:nvPr/>
        </p:nvSpPr>
        <p:spPr>
          <a:xfrm>
            <a:off x="4724400" y="3124200"/>
            <a:ext cx="24384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2985-2950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伸缩振动峰区域。在这样的小分子中，要区分不同的振动模式是比较困难的。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0994" name="标题 3409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0995" name="对象 340994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3" name="" r:id="rId1" imgW="6038850" imgH="3819525" progId="Paint.Picture">
                  <p:embed/>
                </p:oleObj>
              </mc:Choice>
              <mc:Fallback>
                <p:oleObj name="" r:id="rId1" imgW="6038850" imgH="3819525" progId="Paint.Picture">
                  <p:embed/>
                  <p:pic>
                    <p:nvPicPr>
                      <p:cNvPr id="0" name="图片 324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0996" name="直接连接符 340995"/>
          <p:cNvSpPr/>
          <p:nvPr/>
        </p:nvSpPr>
        <p:spPr>
          <a:xfrm flipH="1">
            <a:off x="2743200" y="4572000"/>
            <a:ext cx="0" cy="838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340997" name="文本框 340996"/>
          <p:cNvSpPr txBox="1"/>
          <p:nvPr/>
        </p:nvSpPr>
        <p:spPr>
          <a:xfrm>
            <a:off x="5562600" y="4724400"/>
            <a:ext cx="3355975" cy="180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1742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伸缩振动峰。在小环酯化合物中，这个振动峰由于邻位的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以及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键影响会向高波数方向移动，移动的波数决定于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O-C(O)-C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角度。与其他羰基化合物一样，共扼会降低这个伸缩振动峰的波数。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5650" name="图片 155649" descr="D:\FT-IR\IR-NT-Course\Figures\BMP\FIG12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133600"/>
            <a:ext cx="7620000" cy="262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51" name="文本框 155650"/>
          <p:cNvSpPr txBox="1"/>
          <p:nvPr/>
        </p:nvSpPr>
        <p:spPr>
          <a:xfrm>
            <a:off x="1447800" y="5334000"/>
            <a:ext cx="6858000" cy="396875"/>
          </a:xfrm>
          <a:prstGeom prst="rect">
            <a:avLst/>
          </a:prstGeom>
          <a:solidFill>
            <a:srgbClr val="002FC6"/>
          </a:solidFill>
          <a:ln w="6350">
            <a:noFill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i="1" dirty="0">
                <a:solidFill>
                  <a:srgbClr val="EAEA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为了避免假峰，必须满足</a:t>
            </a:r>
            <a:r>
              <a:rPr lang="en-US" altLang="zh-CN" sz="2000" i="1" dirty="0">
                <a:solidFill>
                  <a:srgbClr val="EAEAEA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r>
              <a:rPr lang="en-US" altLang="zh-CN" sz="2000" err="1">
                <a:solidFill>
                  <a:srgbClr val="FFCC00"/>
                </a:solidFill>
                <a:latin typeface="Arial" panose="020B0604020202020204" pitchFamily="34" charset="0"/>
                <a:ea typeface="华文新魏" pitchFamily="2" charset="-122"/>
              </a:rPr>
              <a:t>Nyquist</a:t>
            </a:r>
            <a:r>
              <a:rPr lang="zh-CN" altLang="en-US" sz="2000" dirty="0">
                <a:solidFill>
                  <a:srgbClr val="FF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采样条件。</a:t>
            </a:r>
            <a:endParaRPr lang="en-US" altLang="zh-CN" sz="2000" i="1" dirty="0">
              <a:solidFill>
                <a:srgbClr val="EAEAEA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55652" name="文本框 155651"/>
          <p:cNvSpPr txBox="1"/>
          <p:nvPr/>
        </p:nvSpPr>
        <p:spPr>
          <a:xfrm>
            <a:off x="4294188" y="1676400"/>
            <a:ext cx="5397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折叠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5653" name="文本框 155652"/>
          <p:cNvSpPr txBox="1"/>
          <p:nvPr/>
        </p:nvSpPr>
        <p:spPr>
          <a:xfrm>
            <a:off x="11430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干涉图数据的采集</a:t>
            </a:r>
            <a:endParaRPr lang="zh-CN" altLang="en-US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5654" name="矩形 155653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2018" name="标题 3420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2019" name="对象 34201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2020" name="文本框 342019"/>
          <p:cNvSpPr txBox="1"/>
          <p:nvPr/>
        </p:nvSpPr>
        <p:spPr>
          <a:xfrm>
            <a:off x="4267200" y="5486400"/>
            <a:ext cx="1981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1460-1425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的弯曲振动峰区域。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42021" name="下弧形箭头 342020"/>
          <p:cNvSpPr/>
          <p:nvPr/>
        </p:nvSpPr>
        <p:spPr>
          <a:xfrm>
            <a:off x="4038600" y="3733800"/>
            <a:ext cx="609600" cy="228600"/>
          </a:xfrm>
          <a:prstGeom prst="curvedUp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2022" name="下弧形箭头 342021"/>
          <p:cNvSpPr/>
          <p:nvPr/>
        </p:nvSpPr>
        <p:spPr>
          <a:xfrm>
            <a:off x="4495800" y="3581400"/>
            <a:ext cx="533400" cy="228600"/>
          </a:xfrm>
          <a:prstGeom prst="curvedUp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2023" name="左弧形箭头 342022"/>
          <p:cNvSpPr/>
          <p:nvPr/>
        </p:nvSpPr>
        <p:spPr>
          <a:xfrm>
            <a:off x="3810000" y="2286000"/>
            <a:ext cx="304800" cy="838200"/>
          </a:xfrm>
          <a:prstGeom prst="curvedRight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2024" name="上弧形箭头 342023"/>
          <p:cNvSpPr/>
          <p:nvPr/>
        </p:nvSpPr>
        <p:spPr>
          <a:xfrm>
            <a:off x="4191000" y="4114800"/>
            <a:ext cx="762000" cy="304800"/>
          </a:xfrm>
          <a:prstGeom prst="curvedDown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2025" name="左弧形箭头 342024"/>
          <p:cNvSpPr/>
          <p:nvPr/>
        </p:nvSpPr>
        <p:spPr>
          <a:xfrm rot="5517015">
            <a:off x="5524500" y="3924300"/>
            <a:ext cx="304800" cy="685800"/>
          </a:xfrm>
          <a:prstGeom prst="curvedRightArrow">
            <a:avLst>
              <a:gd name="adj1" fmla="val 45000"/>
              <a:gd name="adj2" fmla="val 90000"/>
              <a:gd name="adj3" fmla="val 33333"/>
            </a:avLst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3042" name="标题 3430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3043" name="对象 34304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name="" r:id="rId1" imgW="6048375" imgH="3810000" progId="Paint.Picture">
                  <p:embed/>
                </p:oleObj>
              </mc:Choice>
              <mc:Fallback>
                <p:oleObj name="" r:id="rId1" imgW="6048375" imgH="3810000" progId="Paint.Picture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3044" name="文本框 343043"/>
          <p:cNvSpPr txBox="1"/>
          <p:nvPr/>
        </p:nvSpPr>
        <p:spPr>
          <a:xfrm>
            <a:off x="6019800" y="5486400"/>
            <a:ext cx="2576513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1374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伞形振动峰。这个峰的强度被邻位的羰基增强了。这个强峰是酯化合物的特征。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43045" name="左弧形箭头 343044"/>
          <p:cNvSpPr/>
          <p:nvPr/>
        </p:nvSpPr>
        <p:spPr>
          <a:xfrm>
            <a:off x="5562600" y="3886200"/>
            <a:ext cx="228600" cy="6858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3046" name="右弧形箭头 343045"/>
          <p:cNvSpPr/>
          <p:nvPr/>
        </p:nvSpPr>
        <p:spPr>
          <a:xfrm rot="5630119">
            <a:off x="5943600" y="4876800"/>
            <a:ext cx="228600" cy="685800"/>
          </a:xfrm>
          <a:prstGeom prst="curvedLef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3047" name="右弧形箭头 343046"/>
          <p:cNvSpPr/>
          <p:nvPr/>
        </p:nvSpPr>
        <p:spPr>
          <a:xfrm rot="5630119">
            <a:off x="6400800" y="4724400"/>
            <a:ext cx="228600" cy="685800"/>
          </a:xfrm>
          <a:prstGeom prst="curvedLef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4066" name="标题 3440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4067" name="对象 34406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4068" name="直接连接符 344067"/>
          <p:cNvSpPr/>
          <p:nvPr/>
        </p:nvSpPr>
        <p:spPr>
          <a:xfrm>
            <a:off x="6553200" y="5181600"/>
            <a:ext cx="609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4069" name="直接连接符 344068"/>
          <p:cNvSpPr/>
          <p:nvPr/>
        </p:nvSpPr>
        <p:spPr>
          <a:xfrm flipV="1">
            <a:off x="5257800" y="5181600"/>
            <a:ext cx="838200" cy="457200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4070" name="文本框 344069"/>
          <p:cNvSpPr txBox="1"/>
          <p:nvPr/>
        </p:nvSpPr>
        <p:spPr>
          <a:xfrm>
            <a:off x="762000" y="4800600"/>
            <a:ext cx="23622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1241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,-O-C(O)-C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伸缩振动峰。一般来说：乙酸酯范围：1245± 15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其他酯化合物的范围：1190± 30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endParaRPr lang="en-US" altLang="zh-CN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5090" name="标题 3450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5091" name="对象 34509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9" name="" r:id="rId1" imgW="6019800" imgH="3829050" progId="Paint.Picture">
                  <p:embed/>
                </p:oleObj>
              </mc:Choice>
              <mc:Fallback>
                <p:oleObj name="" r:id="rId1" imgW="6019800" imgH="3829050" progId="Paint.Picture">
                  <p:embed/>
                  <p:pic>
                    <p:nvPicPr>
                      <p:cNvPr id="0" name="图片 32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5092" name="文本框 345091"/>
          <p:cNvSpPr txBox="1"/>
          <p:nvPr/>
        </p:nvSpPr>
        <p:spPr>
          <a:xfrm>
            <a:off x="457200" y="4724400"/>
            <a:ext cx="29718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1048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,-C-O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伸缩振动峰，与邻位的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伸缩振动峰耦合在一起。一般的范围：乙酸酯：1045±15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;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其他酯：1040 ±60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（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经常与其他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伸缩重叠在一起。与己醇比较。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45093" name="直接连接符 345092"/>
          <p:cNvSpPr/>
          <p:nvPr/>
        </p:nvSpPr>
        <p:spPr>
          <a:xfrm>
            <a:off x="6629400" y="5181600"/>
            <a:ext cx="5334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5094" name="直接连接符 345093"/>
          <p:cNvSpPr/>
          <p:nvPr/>
        </p:nvSpPr>
        <p:spPr>
          <a:xfrm flipV="1">
            <a:off x="5410200" y="5181600"/>
            <a:ext cx="762000" cy="533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6114" name="标题 3461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谱图解析——乙酸乙酯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6115" name="对象 346114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name="" r:id="rId1" imgW="6019800" imgH="3829050" progId="Paint.Picture">
                  <p:embed/>
                </p:oleObj>
              </mc:Choice>
              <mc:Fallback>
                <p:oleObj name="" r:id="rId1" imgW="6019800" imgH="3829050" progId="Paint.Picture">
                  <p:embed/>
                  <p:pic>
                    <p:nvPicPr>
                      <p:cNvPr id="0" name="图片 324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6116" name="文本框 346115"/>
          <p:cNvSpPr txBox="1"/>
          <p:nvPr/>
        </p:nvSpPr>
        <p:spPr>
          <a:xfrm>
            <a:off x="5867400" y="2743200"/>
            <a:ext cx="2971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指纹区：与参考谱图进行比较，即可得出比较明确的结论。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7138" name="标题 3471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7139" name="对象 34713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7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7140" name="文本框 347139"/>
          <p:cNvSpPr txBox="1"/>
          <p:nvPr/>
        </p:nvSpPr>
        <p:spPr>
          <a:xfrm>
            <a:off x="1219200" y="4876800"/>
            <a:ext cx="18288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丁酸酐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你能分辨出哪些峰是酸酐的峰吗？</a:t>
            </a:r>
            <a:endParaRPr lang="zh-CN" altLang="en-US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62" name="标题 3481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8163" name="对象 34816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8" name="" r:id="rId1" imgW="6057900" imgH="3829050" progId="Paint.Picture">
                  <p:embed/>
                </p:oleObj>
              </mc:Choice>
              <mc:Fallback>
                <p:oleObj name="" r:id="rId1" imgW="6057900" imgH="3829050" progId="Paint.Picture">
                  <p:embed/>
                  <p:pic>
                    <p:nvPicPr>
                      <p:cNvPr id="0" name="图片 324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164" name="文本框 348163"/>
          <p:cNvSpPr txBox="1"/>
          <p:nvPr/>
        </p:nvSpPr>
        <p:spPr>
          <a:xfrm>
            <a:off x="4114800" y="5029200"/>
            <a:ext cx="22860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2985-2950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以及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伸缩振动峰。对于这样的小分子，要区分各种振动模式是比较困难的。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9186" name="标题 3491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49187" name="对象 34918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2" name="" r:id="rId1" imgW="6038850" imgH="3819525" progId="Paint.Picture">
                  <p:embed/>
                </p:oleObj>
              </mc:Choice>
              <mc:Fallback>
                <p:oleObj name="" r:id="rId1" imgW="6038850" imgH="3819525" progId="Paint.Picture">
                  <p:embed/>
                  <p:pic>
                    <p:nvPicPr>
                      <p:cNvPr id="0" name="图片 32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9188" name="文本框 349187"/>
          <p:cNvSpPr txBox="1"/>
          <p:nvPr/>
        </p:nvSpPr>
        <p:spPr>
          <a:xfrm>
            <a:off x="6248400" y="4572000"/>
            <a:ext cx="2598738" cy="180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1819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对称耦合伸缩，一般的波数范围：1830±10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两个羰基裂分成两个峰，这两个峰是酸酐的特征峰。在环形酸酐中，对称模式要小于反对称模式。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49189" name="直接连接符 349188"/>
          <p:cNvSpPr/>
          <p:nvPr/>
        </p:nvSpPr>
        <p:spPr>
          <a:xfrm>
            <a:off x="2743200" y="4724400"/>
            <a:ext cx="0" cy="6096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349190" name="直接连接符 349189"/>
          <p:cNvSpPr/>
          <p:nvPr/>
        </p:nvSpPr>
        <p:spPr>
          <a:xfrm>
            <a:off x="5105400" y="4724400"/>
            <a:ext cx="0" cy="6096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0210" name="标题 3502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50211" name="对象 35021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0" name="" r:id="rId1" imgW="6029325" imgH="3829050" progId="Paint.Picture">
                  <p:embed/>
                </p:oleObj>
              </mc:Choice>
              <mc:Fallback>
                <p:oleObj name="" r:id="rId1" imgW="6029325" imgH="3829050" progId="Paint.Picture">
                  <p:embed/>
                  <p:pic>
                    <p:nvPicPr>
                      <p:cNvPr id="0" name="图片 32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0212" name="文本框 350211"/>
          <p:cNvSpPr txBox="1"/>
          <p:nvPr/>
        </p:nvSpPr>
        <p:spPr>
          <a:xfrm>
            <a:off x="6096000" y="4876800"/>
            <a:ext cx="22098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1750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,-C=O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反对称伸缩振动耦合峰，一般波数范围：1755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cs typeface="Arial" panose="020B0604020202020204" pitchFamily="34" charset="0"/>
              </a:rPr>
              <a:t>±15 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cs typeface="Arial" panose="020B0604020202020204" pitchFamily="34" charset="0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cs typeface="Arial" panose="020B0604020202020204" pitchFamily="34" charset="0"/>
              </a:rPr>
              <a:t>-1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0213" name="直接连接符 350212"/>
          <p:cNvSpPr/>
          <p:nvPr/>
        </p:nvSpPr>
        <p:spPr>
          <a:xfrm>
            <a:off x="5105400" y="4495800"/>
            <a:ext cx="0" cy="914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0214" name="直接连接符 350213"/>
          <p:cNvSpPr/>
          <p:nvPr/>
        </p:nvSpPr>
        <p:spPr>
          <a:xfrm flipV="1">
            <a:off x="2819400" y="4800600"/>
            <a:ext cx="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1234" name="标题 3512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51235" name="对象 351234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1" name="" r:id="rId1" imgW="6029325" imgH="3848100" progId="Paint.Picture">
                  <p:embed/>
                </p:oleObj>
              </mc:Choice>
              <mc:Fallback>
                <p:oleObj name="" r:id="rId1" imgW="6029325" imgH="3848100" progId="Paint.Picture">
                  <p:embed/>
                  <p:pic>
                    <p:nvPicPr>
                      <p:cNvPr id="0" name="图片 32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1236" name="左弧形箭头 351235"/>
          <p:cNvSpPr/>
          <p:nvPr/>
        </p:nvSpPr>
        <p:spPr>
          <a:xfrm>
            <a:off x="4343400" y="3124200"/>
            <a:ext cx="228600" cy="838200"/>
          </a:xfrm>
          <a:prstGeom prst="curvedRightArrow">
            <a:avLst>
              <a:gd name="adj1" fmla="val 73333"/>
              <a:gd name="adj2" fmla="val 146666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1237" name="左弧形箭头 351236"/>
          <p:cNvSpPr/>
          <p:nvPr/>
        </p:nvSpPr>
        <p:spPr>
          <a:xfrm rot="17162811">
            <a:off x="4751388" y="4303713"/>
            <a:ext cx="228600" cy="762000"/>
          </a:xfrm>
          <a:prstGeom prst="curvedRight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1238" name="左弧形箭头 351237"/>
          <p:cNvSpPr/>
          <p:nvPr/>
        </p:nvSpPr>
        <p:spPr>
          <a:xfrm rot="17162811">
            <a:off x="5151438" y="4219575"/>
            <a:ext cx="234950" cy="633413"/>
          </a:xfrm>
          <a:prstGeom prst="curvedRightArrow">
            <a:avLst>
              <a:gd name="adj1" fmla="val 53918"/>
              <a:gd name="adj2" fmla="val 107837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1239" name="文本框 351238"/>
          <p:cNvSpPr txBox="1"/>
          <p:nvPr/>
        </p:nvSpPr>
        <p:spPr>
          <a:xfrm>
            <a:off x="4343400" y="5105400"/>
            <a:ext cx="16764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6194" name="图片 136193" descr="D:\FT-IR\IR-NT-Course\Figures\BMP\FIG1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667000"/>
            <a:ext cx="5892800" cy="300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5" name="文本框 136194"/>
          <p:cNvSpPr txBox="1"/>
          <p:nvPr/>
        </p:nvSpPr>
        <p:spPr>
          <a:xfrm>
            <a:off x="1295400" y="1676400"/>
            <a:ext cx="7254875" cy="641350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pPr algn="just"/>
            <a:r>
              <a:rPr lang="zh-CN" altLang="en-US" sz="18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当一束红外光射到物质上，可能发生：吸收、透过、反射、散射或者激发荧光（即拉曼效应）。</a:t>
            </a:r>
            <a:endParaRPr lang="zh-CN" altLang="en-US" sz="1800" b="1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6196" name="矩形 136195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197" name="文本框 136196"/>
          <p:cNvSpPr txBox="1"/>
          <p:nvPr/>
        </p:nvSpPr>
        <p:spPr>
          <a:xfrm>
            <a:off x="1143000" y="914400"/>
            <a:ext cx="7175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400" i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红外光</a:t>
            </a:r>
            <a:endParaRPr lang="zh-CN" altLang="en-US" sz="1400" i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4" name="直接连接符 156673"/>
          <p:cNvSpPr/>
          <p:nvPr/>
        </p:nvSpPr>
        <p:spPr>
          <a:xfrm>
            <a:off x="4572000" y="2819400"/>
            <a:ext cx="0" cy="609600"/>
          </a:xfrm>
          <a:prstGeom prst="line">
            <a:avLst/>
          </a:prstGeom>
          <a:ln w="38100" cap="sq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6675" name="文本框 156674"/>
          <p:cNvSpPr txBox="1"/>
          <p:nvPr/>
        </p:nvSpPr>
        <p:spPr>
          <a:xfrm>
            <a:off x="12192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干涉图数据的采集</a:t>
            </a:r>
            <a:endParaRPr lang="zh-CN" altLang="en-US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6676" name="文本框 156675"/>
          <p:cNvSpPr txBox="1"/>
          <p:nvPr/>
        </p:nvSpPr>
        <p:spPr>
          <a:xfrm>
            <a:off x="4038600" y="1828800"/>
            <a:ext cx="1676400" cy="336550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Nyquist</a:t>
            </a:r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采样条件</a:t>
            </a:r>
            <a:endParaRPr lang="zh-CN" altLang="en-US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6677" name="文本框 156676"/>
          <p:cNvSpPr txBox="1"/>
          <p:nvPr/>
        </p:nvSpPr>
        <p:spPr>
          <a:xfrm>
            <a:off x="1600200" y="2286000"/>
            <a:ext cx="60769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任何谱图数据的采集的采样频率必须等于或大于谱图带宽的两倍。</a:t>
            </a:r>
            <a:endParaRPr lang="zh-CN" altLang="en-US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6678" name="文本框 156677"/>
          <p:cNvSpPr txBox="1"/>
          <p:nvPr/>
        </p:nvSpPr>
        <p:spPr>
          <a:xfrm>
            <a:off x="1600200" y="3505200"/>
            <a:ext cx="6781800" cy="58102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我们是采用激光来控制采样间隔，因为激光的波长为632.8</a:t>
            </a:r>
            <a:r>
              <a:rPr lang="en-US" altLang="zh-CN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nm，</a:t>
            </a:r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最大测试波长为31,600</a:t>
            </a:r>
            <a:r>
              <a:rPr lang="en-US" altLang="zh-CN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cm</a:t>
            </a:r>
            <a:r>
              <a:rPr lang="en-US" altLang="zh-CN" baseline="3000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-1</a:t>
            </a:r>
            <a:r>
              <a:rPr lang="en-US" altLang="zh-CN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.</a:t>
            </a:r>
            <a:endParaRPr lang="en-US" altLang="zh-CN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6679" name="矩形 156678"/>
          <p:cNvSpPr/>
          <p:nvPr/>
        </p:nvSpPr>
        <p:spPr>
          <a:xfrm>
            <a:off x="3048000" y="4343400"/>
            <a:ext cx="3581400" cy="342900"/>
          </a:xfrm>
          <a:prstGeom prst="rect">
            <a:avLst/>
          </a:prstGeom>
          <a:solidFill>
            <a:schemeClr val="accent1"/>
          </a:solidFill>
          <a:ln w="6350" cap="sq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rgbClr val="EAEAEA"/>
                </a:solidFill>
                <a:latin typeface="Arial" panose="020B0604020202020204" pitchFamily="34" charset="0"/>
                <a:ea typeface="楷体_GB2312" pitchFamily="49" charset="-122"/>
              </a:rPr>
              <a:t>632.8</a:t>
            </a:r>
            <a:r>
              <a:rPr lang="en-US" altLang="zh-CN">
                <a:solidFill>
                  <a:srgbClr val="EAEAEA"/>
                </a:solidFill>
                <a:latin typeface="Arial" panose="020B0604020202020204" pitchFamily="34" charset="0"/>
                <a:ea typeface="楷体_GB2312" pitchFamily="49" charset="-122"/>
              </a:rPr>
              <a:t>nm/2=316.4nm      31,600cm</a:t>
            </a:r>
            <a:r>
              <a:rPr lang="en-US" altLang="zh-CN" baseline="30000">
                <a:solidFill>
                  <a:srgbClr val="EAEAEA"/>
                </a:solidFill>
                <a:latin typeface="Arial" panose="020B0604020202020204" pitchFamily="34" charset="0"/>
                <a:ea typeface="楷体_GB2312" pitchFamily="49" charset="-122"/>
              </a:rPr>
              <a:t>-1</a:t>
            </a:r>
            <a:endParaRPr lang="en-US" altLang="zh-CN">
              <a:solidFill>
                <a:srgbClr val="EAEAEA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6680" name="右箭头 156679"/>
          <p:cNvSpPr/>
          <p:nvPr/>
        </p:nvSpPr>
        <p:spPr>
          <a:xfrm>
            <a:off x="5181600" y="4495800"/>
            <a:ext cx="228600" cy="762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6350" cap="sq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6681" name="矩形 156680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2258" name="标题 3522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52259" name="对象 35225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8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2260" name="上弧形箭头 352259"/>
          <p:cNvSpPr/>
          <p:nvPr/>
        </p:nvSpPr>
        <p:spPr>
          <a:xfrm>
            <a:off x="4267200" y="3429000"/>
            <a:ext cx="685800" cy="2286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2261" name="左弧形箭头 352260"/>
          <p:cNvSpPr/>
          <p:nvPr/>
        </p:nvSpPr>
        <p:spPr>
          <a:xfrm rot="5278047">
            <a:off x="5600700" y="3238500"/>
            <a:ext cx="228600" cy="609600"/>
          </a:xfrm>
          <a:prstGeom prst="curvedRigh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2262" name="文本框 352261"/>
          <p:cNvSpPr txBox="1"/>
          <p:nvPr/>
        </p:nvSpPr>
        <p:spPr>
          <a:xfrm>
            <a:off x="4495800" y="5105400"/>
            <a:ext cx="1600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282" name="标题 3532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53283" name="对象 353282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7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3284" name="左弧形箭头 353283"/>
          <p:cNvSpPr/>
          <p:nvPr/>
        </p:nvSpPr>
        <p:spPr>
          <a:xfrm rot="5278047">
            <a:off x="4686300" y="3009900"/>
            <a:ext cx="228600" cy="609600"/>
          </a:xfrm>
          <a:prstGeom prst="curvedRigh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3285" name="上弧形箭头 353284"/>
          <p:cNvSpPr/>
          <p:nvPr/>
        </p:nvSpPr>
        <p:spPr>
          <a:xfrm>
            <a:off x="5410200" y="3276600"/>
            <a:ext cx="685800" cy="2286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3286" name="文本框 353285"/>
          <p:cNvSpPr txBox="1"/>
          <p:nvPr/>
        </p:nvSpPr>
        <p:spPr>
          <a:xfrm>
            <a:off x="6172200" y="4953000"/>
            <a:ext cx="2757488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1408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sz="1800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剪刀弯曲振动，由于羰基的共扼作用降低弯曲力常数，该峰向低波数方向移动。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4306" name="标题 3543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54307" name="对象 354306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2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4308" name="文本框 354307"/>
          <p:cNvSpPr txBox="1"/>
          <p:nvPr/>
        </p:nvSpPr>
        <p:spPr>
          <a:xfrm>
            <a:off x="4800600" y="5105400"/>
            <a:ext cx="16002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伞形振动峰。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54309" name="左弧形箭头 354308"/>
          <p:cNvSpPr/>
          <p:nvPr/>
        </p:nvSpPr>
        <p:spPr>
          <a:xfrm>
            <a:off x="4800600" y="3200400"/>
            <a:ext cx="228600" cy="6858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4310" name="右弧形箭头 354309"/>
          <p:cNvSpPr/>
          <p:nvPr/>
        </p:nvSpPr>
        <p:spPr>
          <a:xfrm rot="6065439">
            <a:off x="5257800" y="4267200"/>
            <a:ext cx="228600" cy="685800"/>
          </a:xfrm>
          <a:prstGeom prst="curvedLef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4311" name="右弧形箭头 354310"/>
          <p:cNvSpPr/>
          <p:nvPr/>
        </p:nvSpPr>
        <p:spPr>
          <a:xfrm rot="6065439">
            <a:off x="5715000" y="4114800"/>
            <a:ext cx="228600" cy="685800"/>
          </a:xfrm>
          <a:prstGeom prst="curvedLef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5330" name="标题 3553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55331" name="对象 355330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23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5332" name="文本框 355331"/>
          <p:cNvSpPr txBox="1"/>
          <p:nvPr/>
        </p:nvSpPr>
        <p:spPr>
          <a:xfrm>
            <a:off x="5181600" y="4343400"/>
            <a:ext cx="2971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指纹区：与参考谱图进行比较，即可得出比较明确的结论。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6354" name="标题 3563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谱图解析——丁酸酐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56355" name="对象 356354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" r:id="rId1" imgW="6048375" imgH="3819525" progId="Paint.Picture">
                  <p:embed/>
                </p:oleObj>
              </mc:Choice>
              <mc:Fallback>
                <p:oleObj name="" r:id="rId1" imgW="6048375" imgH="3819525" progId="Paint.Picture">
                  <p:embed/>
                  <p:pic>
                    <p:nvPicPr>
                      <p:cNvPr id="0" name="图片 32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6356" name="文本框 356355"/>
          <p:cNvSpPr txBox="1"/>
          <p:nvPr/>
        </p:nvSpPr>
        <p:spPr>
          <a:xfrm>
            <a:off x="3733800" y="5486400"/>
            <a:ext cx="28194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1029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，-C-O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伸缩振动峰。一般范围：1050±50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比较酯、酸、醇的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C-O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7698" name="图片 157697" descr="D:\FT-IR\IR-NT-Course\Figures\BMP\Aliasing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971800"/>
            <a:ext cx="7239000" cy="3090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7699" name="文本框 157698"/>
          <p:cNvSpPr txBox="1"/>
          <p:nvPr/>
        </p:nvSpPr>
        <p:spPr>
          <a:xfrm>
            <a:off x="2286000" y="2514600"/>
            <a:ext cx="5105400" cy="366713"/>
          </a:xfrm>
          <a:prstGeom prst="rect">
            <a:avLst/>
          </a:prstGeom>
          <a:solidFill>
            <a:srgbClr val="FF0000"/>
          </a:solidFill>
          <a:ln w="6350">
            <a:noFill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srgbClr val="EAEA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如果不满足上述条件，就会出现假峰。</a:t>
            </a:r>
            <a:endParaRPr lang="zh-CN" altLang="en-US" sz="1800" dirty="0">
              <a:solidFill>
                <a:srgbClr val="EAEA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00" name="文本框 157699"/>
          <p:cNvSpPr txBox="1"/>
          <p:nvPr/>
        </p:nvSpPr>
        <p:spPr>
          <a:xfrm>
            <a:off x="11430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干涉图数据的采集</a:t>
            </a:r>
            <a:endParaRPr lang="zh-CN" altLang="en-US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7701" name="文本框 157700"/>
          <p:cNvSpPr txBox="1"/>
          <p:nvPr/>
        </p:nvSpPr>
        <p:spPr>
          <a:xfrm>
            <a:off x="4038600" y="1676400"/>
            <a:ext cx="1676400" cy="336550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err="1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Nyquist</a:t>
            </a:r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采样条件</a:t>
            </a:r>
            <a:endParaRPr lang="zh-CN" altLang="en-US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7702" name="文本框 157701"/>
          <p:cNvSpPr txBox="1"/>
          <p:nvPr/>
        </p:nvSpPr>
        <p:spPr>
          <a:xfrm>
            <a:off x="1676400" y="2133600"/>
            <a:ext cx="60769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任何谱图数据的采集的采样频率必须等于或大于谱图带宽的两倍。</a:t>
            </a:r>
            <a:endParaRPr lang="zh-CN" altLang="en-US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7703" name="矩形 157702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3" name="文本框 158722"/>
          <p:cNvSpPr txBox="1"/>
          <p:nvPr/>
        </p:nvSpPr>
        <p:spPr>
          <a:xfrm>
            <a:off x="2438400" y="1722438"/>
            <a:ext cx="4572000" cy="366712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尖桩篱栅效应</a:t>
            </a:r>
            <a:endParaRPr lang="zh-CN" altLang="en-US" sz="18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4" name="文本框 158723"/>
          <p:cNvSpPr txBox="1"/>
          <p:nvPr/>
        </p:nvSpPr>
        <p:spPr>
          <a:xfrm>
            <a:off x="1295400" y="3044825"/>
            <a:ext cx="7239000" cy="1465263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r>
              <a:rPr lang="zh-CN" altLang="en-GB" sz="1800" b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谱图是根据</a:t>
            </a:r>
            <a:r>
              <a:rPr lang="en-GB" altLang="zh-CN" sz="1800" b="1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ADC</a:t>
            </a:r>
            <a:r>
              <a:rPr lang="zh-CN" altLang="en-GB" sz="1800" b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得到的干涉图经过傅立叶变换得到的。</a:t>
            </a:r>
            <a:r>
              <a:rPr lang="en-GB" altLang="zh-CN" sz="1800" b="1" dirty="0">
                <a:solidFill>
                  <a:srgbClr val="002FC6"/>
                </a:solidFill>
                <a:latin typeface="Times New Roman" panose="02020603050405020304" pitchFamily="18" charset="0"/>
                <a:ea typeface="华文新魏" pitchFamily="2" charset="-122"/>
              </a:rPr>
              <a:t>  </a:t>
            </a:r>
            <a:endParaRPr lang="en-GB" altLang="zh-CN" sz="1800" b="1" dirty="0">
              <a:solidFill>
                <a:srgbClr val="002FC6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endParaRPr lang="en-GB" altLang="zh-CN" sz="1800" b="1" dirty="0">
              <a:solidFill>
                <a:srgbClr val="002FC6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r>
              <a:rPr lang="zh-CN" altLang="en-GB" sz="1800" b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在干涉图测试数据点之间，我们必须进行数学插值。</a:t>
            </a:r>
            <a:endParaRPr lang="en-GB" altLang="zh-CN" sz="1800" b="1" dirty="0">
              <a:solidFill>
                <a:srgbClr val="002FC6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endParaRPr lang="en-GB" altLang="zh-CN" sz="1800" b="1" dirty="0">
              <a:solidFill>
                <a:srgbClr val="002FC6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r>
              <a:rPr lang="zh-CN" altLang="en-GB" sz="1800" b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这个过程，透光率的准确度受到影响。</a:t>
            </a:r>
            <a:r>
              <a:rPr lang="en-GB" altLang="zh-CN" sz="1800" b="1" dirty="0">
                <a:solidFill>
                  <a:srgbClr val="002FC6"/>
                </a:solidFill>
                <a:latin typeface="Times New Roman" panose="02020603050405020304" pitchFamily="18" charset="0"/>
                <a:ea typeface="华文新魏" pitchFamily="2" charset="-122"/>
              </a:rPr>
              <a:t> </a:t>
            </a:r>
            <a:endParaRPr lang="en-GB" altLang="zh-CN" sz="1800" b="1" dirty="0">
              <a:solidFill>
                <a:srgbClr val="002FC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58725" name="文本框 158724"/>
          <p:cNvSpPr txBox="1"/>
          <p:nvPr/>
        </p:nvSpPr>
        <p:spPr>
          <a:xfrm>
            <a:off x="11430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干涉图数据的采集</a:t>
            </a:r>
            <a:endParaRPr lang="zh-CN" altLang="en-US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8726" name="矩形 158725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矩形 159745"/>
          <p:cNvSpPr/>
          <p:nvPr/>
        </p:nvSpPr>
        <p:spPr>
          <a:xfrm>
            <a:off x="1600200" y="5530850"/>
            <a:ext cx="6705600" cy="581025"/>
          </a:xfrm>
          <a:prstGeom prst="rect">
            <a:avLst/>
          </a:prstGeom>
          <a:solidFill>
            <a:srgbClr val="002FC6"/>
          </a:solidFill>
          <a:ln w="6350">
            <a:noFill/>
          </a:ln>
        </p:spPr>
        <p:txBody>
          <a:bodyPr anchor="ctr" anchorCtr="0">
            <a:spAutoFit/>
          </a:bodyPr>
          <a:p>
            <a:r>
              <a:rPr lang="zh-CN" altLang="en-GB" b="1" i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为了避免尖桩篱栅效应，在</a:t>
            </a:r>
            <a:r>
              <a:rPr lang="en-GB" altLang="zh-CN" b="1" i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FT</a:t>
            </a:r>
            <a:r>
              <a:rPr lang="zh-CN" altLang="en-GB" b="1" i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变换之前必须在干涉图的尾部增加强度值为0的数据点，这个过程就是所谓：充零。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59747" name="图片 159746" descr="D:\FT-IR\IR-NT-Course\Figures\BMP\FIG13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057400"/>
            <a:ext cx="6705600" cy="3151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748" name="文本框 159747"/>
          <p:cNvSpPr txBox="1"/>
          <p:nvPr/>
        </p:nvSpPr>
        <p:spPr>
          <a:xfrm>
            <a:off x="2438400" y="1676400"/>
            <a:ext cx="4572000" cy="366713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尖桩篱栅效应</a:t>
            </a:r>
            <a:endParaRPr lang="zh-CN" altLang="en-US" sz="18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49" name="文本框 159748"/>
          <p:cNvSpPr txBox="1"/>
          <p:nvPr/>
        </p:nvSpPr>
        <p:spPr>
          <a:xfrm>
            <a:off x="11430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干涉图数据的采集</a:t>
            </a:r>
            <a:endParaRPr lang="zh-CN" altLang="en-US" dirty="0">
              <a:solidFill>
                <a:srgbClr val="002FC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9750" name="矩形 159749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0770" name="组合 160769"/>
          <p:cNvGrpSpPr/>
          <p:nvPr/>
        </p:nvGrpSpPr>
        <p:grpSpPr>
          <a:xfrm>
            <a:off x="2743200" y="2438400"/>
            <a:ext cx="4038600" cy="457200"/>
            <a:chOff x="1728" y="1536"/>
            <a:chExt cx="2544" cy="288"/>
          </a:xfrm>
        </p:grpSpPr>
        <p:sp>
          <p:nvSpPr>
            <p:cNvPr id="160771" name="矩形 160770"/>
            <p:cNvSpPr/>
            <p:nvPr/>
          </p:nvSpPr>
          <p:spPr>
            <a:xfrm>
              <a:off x="1728" y="1536"/>
              <a:ext cx="2544" cy="288"/>
            </a:xfrm>
            <a:prstGeom prst="rect">
              <a:avLst/>
            </a:prstGeom>
            <a:solidFill>
              <a:schemeClr val="bg1"/>
            </a:solidFill>
            <a:ln w="6350" cap="sq" cmpd="sng">
              <a:solidFill>
                <a:srgbClr val="002FC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0772" name="文本框 160771"/>
            <p:cNvSpPr txBox="1"/>
            <p:nvPr/>
          </p:nvSpPr>
          <p:spPr>
            <a:xfrm>
              <a:off x="2378" y="1584"/>
              <a:ext cx="1866" cy="192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anchor="ctr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1400" i="1" dirty="0">
                  <a:solidFill>
                    <a:srgbClr val="00030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或 </a:t>
              </a:r>
              <a:r>
                <a:rPr lang="zh-CN" altLang="en-US" sz="1400" i="1" dirty="0">
                  <a:solidFill>
                    <a:srgbClr val="002FC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  </a:t>
              </a:r>
              <a:r>
                <a:rPr lang="en-US" altLang="zh-CN" sz="1400" b="1" i="1">
                  <a:solidFill>
                    <a:srgbClr val="002FC6"/>
                  </a:solidFill>
                  <a:latin typeface="Arial" panose="020B0604020202020204" pitchFamily="34" charset="0"/>
                  <a:ea typeface="华文新魏" pitchFamily="2" charset="-122"/>
                </a:rPr>
                <a:t>Measure ...Measurement</a:t>
              </a:r>
              <a:endParaRPr lang="en-US" altLang="zh-CN" sz="1400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pic>
          <p:nvPicPr>
            <p:cNvPr id="160773" name="图片 160772" descr="D:\FT-IR\IR-NT-Course\Figures\BMP\OPUS-NT001.BMP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24" y="1584"/>
              <a:ext cx="127" cy="18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0774" name="文本框 160773"/>
          <p:cNvSpPr txBox="1"/>
          <p:nvPr/>
        </p:nvSpPr>
        <p:spPr>
          <a:xfrm>
            <a:off x="3733800" y="5842000"/>
            <a:ext cx="1752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采集样品信号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0775" name="组合 160774"/>
          <p:cNvGrpSpPr/>
          <p:nvPr/>
        </p:nvGrpSpPr>
        <p:grpSpPr>
          <a:xfrm>
            <a:off x="2133600" y="3429000"/>
            <a:ext cx="5181600" cy="457200"/>
            <a:chOff x="1344" y="2160"/>
            <a:chExt cx="3264" cy="288"/>
          </a:xfrm>
        </p:grpSpPr>
        <p:sp>
          <p:nvSpPr>
            <p:cNvPr id="160776" name="矩形 160775"/>
            <p:cNvSpPr/>
            <p:nvPr/>
          </p:nvSpPr>
          <p:spPr>
            <a:xfrm>
              <a:off x="1344" y="2160"/>
              <a:ext cx="3264" cy="288"/>
            </a:xfrm>
            <a:prstGeom prst="rect">
              <a:avLst/>
            </a:prstGeom>
            <a:solidFill>
              <a:schemeClr val="bg1"/>
            </a:solidFill>
            <a:ln w="6350" cap="sq" cmpd="sng">
              <a:solidFill>
                <a:srgbClr val="002FC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60777" name="组合 160776"/>
            <p:cNvGrpSpPr/>
            <p:nvPr/>
          </p:nvGrpSpPr>
          <p:grpSpPr>
            <a:xfrm>
              <a:off x="1595" y="2208"/>
              <a:ext cx="2420" cy="194"/>
              <a:chOff x="1499" y="2256"/>
              <a:chExt cx="2420" cy="194"/>
            </a:xfrm>
          </p:grpSpPr>
          <p:sp>
            <p:nvSpPr>
              <p:cNvPr id="160778" name="文本框 160777"/>
              <p:cNvSpPr txBox="1"/>
              <p:nvPr/>
            </p:nvSpPr>
            <p:spPr>
              <a:xfrm>
                <a:off x="1499" y="2258"/>
                <a:ext cx="1012" cy="19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none" anchor="ctr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1400" dirty="0">
                    <a:solidFill>
                      <a:srgbClr val="002FC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调入实验参数文件</a:t>
                </a:r>
                <a:endParaRPr lang="zh-CN" altLang="en-US" sz="1400" dirty="0">
                  <a:solidFill>
                    <a:srgbClr val="002FC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0779" name="文本框 160778"/>
              <p:cNvSpPr txBox="1"/>
              <p:nvPr/>
            </p:nvSpPr>
            <p:spPr>
              <a:xfrm>
                <a:off x="3355" y="2258"/>
                <a:ext cx="564" cy="19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none" anchor="ctr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1400" dirty="0">
                    <a:solidFill>
                      <a:srgbClr val="002FC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设置参数</a:t>
                </a:r>
                <a:endParaRPr lang="zh-CN" altLang="en-US" sz="1400" dirty="0">
                  <a:solidFill>
                    <a:srgbClr val="002FC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0780" name="矩形 160779"/>
              <p:cNvSpPr/>
              <p:nvPr/>
            </p:nvSpPr>
            <p:spPr>
              <a:xfrm>
                <a:off x="2742" y="2256"/>
                <a:ext cx="228" cy="19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zh-CN" altLang="en-US" sz="1400" i="1" dirty="0">
                    <a:solidFill>
                      <a:srgbClr val="00030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或</a:t>
                </a:r>
                <a:endParaRPr lang="zh-CN" altLang="en-US" sz="1400" i="1" dirty="0">
                  <a:solidFill>
                    <a:srgbClr val="00030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0781" name="直接连接符 160780"/>
          <p:cNvSpPr/>
          <p:nvPr/>
        </p:nvSpPr>
        <p:spPr>
          <a:xfrm>
            <a:off x="4648200" y="2057400"/>
            <a:ext cx="0" cy="3810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0782" name="直接连接符 160781"/>
          <p:cNvSpPr/>
          <p:nvPr/>
        </p:nvSpPr>
        <p:spPr>
          <a:xfrm>
            <a:off x="4648200" y="2895600"/>
            <a:ext cx="0" cy="5334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0783" name="文本框 160782"/>
          <p:cNvSpPr txBox="1"/>
          <p:nvPr/>
        </p:nvSpPr>
        <p:spPr>
          <a:xfrm>
            <a:off x="3962400" y="1676400"/>
            <a:ext cx="13081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打开测试窗口</a:t>
            </a:r>
            <a:endParaRPr lang="zh-CN" altLang="en-US" sz="1400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84" name="直接连接符 160783"/>
          <p:cNvSpPr/>
          <p:nvPr/>
        </p:nvSpPr>
        <p:spPr>
          <a:xfrm>
            <a:off x="4648200" y="38862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0785" name="直接连接符 160784"/>
          <p:cNvSpPr/>
          <p:nvPr/>
        </p:nvSpPr>
        <p:spPr>
          <a:xfrm>
            <a:off x="4648200" y="46482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0786" name="直接连接符 160785"/>
          <p:cNvSpPr/>
          <p:nvPr/>
        </p:nvSpPr>
        <p:spPr>
          <a:xfrm>
            <a:off x="4648200" y="54102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0787" name="文本框 160786"/>
          <p:cNvSpPr txBox="1"/>
          <p:nvPr/>
        </p:nvSpPr>
        <p:spPr>
          <a:xfrm>
            <a:off x="3657600" y="4343400"/>
            <a:ext cx="1905000" cy="31115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Check signal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0788" name="文本框 160787"/>
          <p:cNvSpPr txBox="1"/>
          <p:nvPr/>
        </p:nvSpPr>
        <p:spPr>
          <a:xfrm>
            <a:off x="4148138" y="5105400"/>
            <a:ext cx="901700" cy="31115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采集背景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89" name="文本框 160788"/>
          <p:cNvSpPr txBox="1"/>
          <p:nvPr/>
        </p:nvSpPr>
        <p:spPr>
          <a:xfrm>
            <a:off x="6019800" y="4343400"/>
            <a:ext cx="2362200" cy="31115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调整附件，使得光通量最大</a:t>
            </a:r>
            <a:endParaRPr lang="zh-CN" altLang="en-US" sz="1400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90" name="直接连接符 160789"/>
          <p:cNvSpPr/>
          <p:nvPr/>
        </p:nvSpPr>
        <p:spPr>
          <a:xfrm>
            <a:off x="5562600" y="4495800"/>
            <a:ext cx="457200" cy="0"/>
          </a:xfrm>
          <a:prstGeom prst="line">
            <a:avLst/>
          </a:prstGeom>
          <a:ln w="6350" cap="rnd" cmpd="sng">
            <a:solidFill>
              <a:srgbClr val="002FC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60791" name="直接连接符 160790"/>
          <p:cNvSpPr/>
          <p:nvPr/>
        </p:nvSpPr>
        <p:spPr>
          <a:xfrm>
            <a:off x="7239000" y="4648200"/>
            <a:ext cx="0" cy="609600"/>
          </a:xfrm>
          <a:prstGeom prst="line">
            <a:avLst/>
          </a:prstGeom>
          <a:ln w="6350" cap="rnd" cmpd="sng">
            <a:solidFill>
              <a:srgbClr val="002FC6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60792" name="直接连接符 160791"/>
          <p:cNvSpPr/>
          <p:nvPr/>
        </p:nvSpPr>
        <p:spPr>
          <a:xfrm flipH="1">
            <a:off x="5562600" y="5257800"/>
            <a:ext cx="1676400" cy="0"/>
          </a:xfrm>
          <a:prstGeom prst="line">
            <a:avLst/>
          </a:prstGeom>
          <a:ln w="6350" cap="rnd" cmpd="sng">
            <a:solidFill>
              <a:srgbClr val="002FC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60793" name="直接连接符 160792"/>
          <p:cNvSpPr/>
          <p:nvPr/>
        </p:nvSpPr>
        <p:spPr>
          <a:xfrm>
            <a:off x="7239000" y="5257800"/>
            <a:ext cx="0" cy="762000"/>
          </a:xfrm>
          <a:prstGeom prst="line">
            <a:avLst/>
          </a:prstGeom>
          <a:ln w="6350" cap="rnd" cmpd="sng">
            <a:solidFill>
              <a:srgbClr val="002FC6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60794" name="直接连接符 160793"/>
          <p:cNvSpPr/>
          <p:nvPr/>
        </p:nvSpPr>
        <p:spPr>
          <a:xfrm flipH="1">
            <a:off x="5486400" y="6019800"/>
            <a:ext cx="1752600" cy="0"/>
          </a:xfrm>
          <a:prstGeom prst="line">
            <a:avLst/>
          </a:prstGeom>
          <a:ln w="6350" cap="rnd" cmpd="sng">
            <a:solidFill>
              <a:srgbClr val="002FC6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60795" name="文本框 160794"/>
          <p:cNvSpPr txBox="1"/>
          <p:nvPr/>
        </p:nvSpPr>
        <p:spPr>
          <a:xfrm>
            <a:off x="1447800" y="914400"/>
            <a:ext cx="5905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测试</a:t>
            </a:r>
            <a:endParaRPr lang="zh-CN" altLang="en-US" dirty="0">
              <a:solidFill>
                <a:srgbClr val="002FC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60796" name="图片 160795" descr="D:\FT-IR\IR-NT-Course\Figures\BMP\OPUS-NT000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38200"/>
            <a:ext cx="276225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97" name="矩形 160796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4" name="直接连接符 161793"/>
          <p:cNvSpPr/>
          <p:nvPr/>
        </p:nvSpPr>
        <p:spPr>
          <a:xfrm>
            <a:off x="4800600" y="26670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61795" name="图片 161794" descr="D:\FT-IR\IR-NT-Course\Figures\BMP\OPUS-NT000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838200"/>
            <a:ext cx="276225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6" name="文本框 161795"/>
          <p:cNvSpPr txBox="1"/>
          <p:nvPr/>
        </p:nvSpPr>
        <p:spPr>
          <a:xfrm>
            <a:off x="3200400" y="2336800"/>
            <a:ext cx="3276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没有干涉图，只是一根直线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797" name="直接连接符 161796"/>
          <p:cNvSpPr/>
          <p:nvPr/>
        </p:nvSpPr>
        <p:spPr>
          <a:xfrm>
            <a:off x="4800600" y="2057400"/>
            <a:ext cx="0" cy="3048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1798" name="文本框 161797"/>
          <p:cNvSpPr txBox="1"/>
          <p:nvPr/>
        </p:nvSpPr>
        <p:spPr>
          <a:xfrm>
            <a:off x="3886200" y="1752600"/>
            <a:ext cx="1905000" cy="31115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Check signal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1799" name="文本框 161798"/>
          <p:cNvSpPr txBox="1"/>
          <p:nvPr/>
        </p:nvSpPr>
        <p:spPr>
          <a:xfrm>
            <a:off x="1371600" y="3124200"/>
            <a:ext cx="7010400" cy="630238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检查样品仓</a:t>
            </a: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: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光路是否有东西挡住了光路?</a:t>
            </a:r>
            <a:endParaRPr lang="zh-CN" altLang="en-US" sz="1400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800" name="文本框 161799"/>
          <p:cNvSpPr txBox="1"/>
          <p:nvPr/>
        </p:nvSpPr>
        <p:spPr>
          <a:xfrm>
            <a:off x="2819400" y="4419600"/>
            <a:ext cx="4038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清理光路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801" name="直接连接符 161800"/>
          <p:cNvSpPr/>
          <p:nvPr/>
        </p:nvSpPr>
        <p:spPr>
          <a:xfrm>
            <a:off x="4800600" y="3759200"/>
            <a:ext cx="0" cy="609600"/>
          </a:xfrm>
          <a:prstGeom prst="line">
            <a:avLst/>
          </a:prstGeom>
          <a:ln w="22225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1802" name="文本框 161801"/>
          <p:cNvSpPr txBox="1"/>
          <p:nvPr/>
        </p:nvSpPr>
        <p:spPr>
          <a:xfrm>
            <a:off x="4830763" y="3911600"/>
            <a:ext cx="3619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endParaRPr lang="zh-CN" altLang="en-US" sz="1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1803" name="文本框 161802"/>
          <p:cNvSpPr txBox="1"/>
          <p:nvPr/>
        </p:nvSpPr>
        <p:spPr>
          <a:xfrm>
            <a:off x="1228725" y="1192213"/>
            <a:ext cx="1841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endParaRPr lang="zh-CN" altLang="en-US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1804" name="文本框 161803"/>
          <p:cNvSpPr txBox="1"/>
          <p:nvPr/>
        </p:nvSpPr>
        <p:spPr>
          <a:xfrm>
            <a:off x="14478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问题：没有干涉图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1805" name="矩形 161804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8" name="文本框 162817"/>
          <p:cNvSpPr txBox="1"/>
          <p:nvPr/>
        </p:nvSpPr>
        <p:spPr>
          <a:xfrm>
            <a:off x="1143000" y="3124200"/>
            <a:ext cx="7467600" cy="630238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检查最大值（峰）的位置:</a:t>
            </a: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Optic Setup and Service           Interferometer/AQP         Absolute Peak Position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62819" name="图片 162818" descr="D:\FT-IR\IR-NT-Course\Figures\BMP\OPUS-NT000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838200"/>
            <a:ext cx="276225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20" name="直接连接符 162819"/>
          <p:cNvSpPr/>
          <p:nvPr/>
        </p:nvSpPr>
        <p:spPr>
          <a:xfrm>
            <a:off x="3733800" y="3581400"/>
            <a:ext cx="304800" cy="0"/>
          </a:xfrm>
          <a:prstGeom prst="line">
            <a:avLst/>
          </a:prstGeom>
          <a:ln w="6350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21" name="直接连接符 162820"/>
          <p:cNvSpPr/>
          <p:nvPr/>
        </p:nvSpPr>
        <p:spPr>
          <a:xfrm>
            <a:off x="5867400" y="3581400"/>
            <a:ext cx="304800" cy="0"/>
          </a:xfrm>
          <a:prstGeom prst="line">
            <a:avLst/>
          </a:prstGeom>
          <a:ln w="6350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22" name="直接连接符 162821"/>
          <p:cNvSpPr/>
          <p:nvPr/>
        </p:nvSpPr>
        <p:spPr>
          <a:xfrm>
            <a:off x="4800600" y="26670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23" name="直接连接符 162822"/>
          <p:cNvSpPr/>
          <p:nvPr/>
        </p:nvSpPr>
        <p:spPr>
          <a:xfrm>
            <a:off x="4800600" y="37338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24" name="文本框 162823"/>
          <p:cNvSpPr txBox="1"/>
          <p:nvPr/>
        </p:nvSpPr>
        <p:spPr>
          <a:xfrm>
            <a:off x="1981200" y="5491163"/>
            <a:ext cx="5562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用箭头改变扫描范围，使得干涉图的最大值（峰）在显示范围内。</a:t>
            </a:r>
            <a:endParaRPr lang="en-US" altLang="zh-CN" sz="1400" b="1" i="1" dirty="0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2825" name="文本框 162824"/>
          <p:cNvSpPr txBox="1"/>
          <p:nvPr/>
        </p:nvSpPr>
        <p:spPr>
          <a:xfrm>
            <a:off x="3200400" y="2336800"/>
            <a:ext cx="3276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没有干涉图，只是一根直线</a:t>
            </a:r>
            <a:endParaRPr lang="en-US" altLang="zh-CN" sz="1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26" name="直接连接符 162825"/>
          <p:cNvSpPr/>
          <p:nvPr/>
        </p:nvSpPr>
        <p:spPr>
          <a:xfrm>
            <a:off x="4800600" y="4800600"/>
            <a:ext cx="0" cy="609600"/>
          </a:xfrm>
          <a:prstGeom prst="line">
            <a:avLst/>
          </a:prstGeom>
          <a:ln w="22225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27" name="文本框 162826"/>
          <p:cNvSpPr txBox="1"/>
          <p:nvPr/>
        </p:nvSpPr>
        <p:spPr>
          <a:xfrm>
            <a:off x="1981200" y="4191000"/>
            <a:ext cx="5562600" cy="630238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检查扫描范围 (</a:t>
            </a: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Check signal</a:t>
            </a:r>
            <a:r>
              <a:rPr lang="en-US" altLang="zh-CN" sz="1400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对话框):</a:t>
            </a: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显示在合适的范围内?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28" name="直接连接符 162827"/>
          <p:cNvSpPr/>
          <p:nvPr/>
        </p:nvSpPr>
        <p:spPr>
          <a:xfrm>
            <a:off x="4800600" y="2057400"/>
            <a:ext cx="0" cy="3048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2829" name="文本框 162828"/>
          <p:cNvSpPr txBox="1"/>
          <p:nvPr/>
        </p:nvSpPr>
        <p:spPr>
          <a:xfrm>
            <a:off x="3886200" y="1752600"/>
            <a:ext cx="1905000" cy="31115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Check signal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2830" name="文本框 162829"/>
          <p:cNvSpPr txBox="1"/>
          <p:nvPr/>
        </p:nvSpPr>
        <p:spPr>
          <a:xfrm>
            <a:off x="4829175" y="4953000"/>
            <a:ext cx="3619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</a:t>
            </a:r>
            <a:endParaRPr lang="zh-CN" altLang="en-US" sz="1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2831" name="图片 162830" descr="D:\FT-IR\IR-NT-Course\Figures\BMP\Setup00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429000"/>
            <a:ext cx="149225" cy="25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32" name="文本框 162831"/>
          <p:cNvSpPr txBox="1"/>
          <p:nvPr/>
        </p:nvSpPr>
        <p:spPr>
          <a:xfrm>
            <a:off x="14478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问题：没有干涉图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2833" name="矩形 162832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直接连接符 163841"/>
          <p:cNvSpPr/>
          <p:nvPr/>
        </p:nvSpPr>
        <p:spPr>
          <a:xfrm>
            <a:off x="4800600" y="37338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843" name="文本框 163842"/>
          <p:cNvSpPr txBox="1"/>
          <p:nvPr/>
        </p:nvSpPr>
        <p:spPr>
          <a:xfrm>
            <a:off x="1981200" y="3124200"/>
            <a:ext cx="5562600" cy="630238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检查 </a:t>
            </a:r>
            <a:r>
              <a:rPr lang="en-US" altLang="zh-CN" sz="1400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IR </a:t>
            </a: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光源参数:</a:t>
            </a: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           Optic         Source Setting: MIR Source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63844" name="图片 163843" descr="D:\FT-IR\IR-NT-Course\Figures\BMP\OPUS-NT000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838200"/>
            <a:ext cx="276225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45" name="直接连接符 163844"/>
          <p:cNvSpPr/>
          <p:nvPr/>
        </p:nvSpPr>
        <p:spPr>
          <a:xfrm>
            <a:off x="2971800" y="3581400"/>
            <a:ext cx="304800" cy="0"/>
          </a:xfrm>
          <a:prstGeom prst="line">
            <a:avLst/>
          </a:prstGeom>
          <a:ln w="6350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846" name="直接连接符 163845"/>
          <p:cNvSpPr/>
          <p:nvPr/>
        </p:nvSpPr>
        <p:spPr>
          <a:xfrm>
            <a:off x="3886200" y="3581400"/>
            <a:ext cx="304800" cy="0"/>
          </a:xfrm>
          <a:prstGeom prst="line">
            <a:avLst/>
          </a:prstGeom>
          <a:ln w="6350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847" name="直接连接符 163846"/>
          <p:cNvSpPr/>
          <p:nvPr/>
        </p:nvSpPr>
        <p:spPr>
          <a:xfrm>
            <a:off x="4800600" y="26670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848" name="文本框 163847"/>
          <p:cNvSpPr txBox="1"/>
          <p:nvPr/>
        </p:nvSpPr>
        <p:spPr>
          <a:xfrm>
            <a:off x="1981200" y="5410200"/>
            <a:ext cx="5562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关闭仪器，更换光源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49" name="文本框 163848"/>
          <p:cNvSpPr txBox="1"/>
          <p:nvPr/>
        </p:nvSpPr>
        <p:spPr>
          <a:xfrm>
            <a:off x="3200400" y="2336800"/>
            <a:ext cx="3276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没有干涉图，只是一根直线</a:t>
            </a:r>
            <a:endParaRPr lang="en-US" altLang="zh-CN" sz="1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50" name="直接连接符 163849"/>
          <p:cNvSpPr/>
          <p:nvPr/>
        </p:nvSpPr>
        <p:spPr>
          <a:xfrm>
            <a:off x="4800600" y="4800600"/>
            <a:ext cx="0" cy="609600"/>
          </a:xfrm>
          <a:prstGeom prst="line">
            <a:avLst/>
          </a:prstGeom>
          <a:ln w="22225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851" name="文本框 163850"/>
          <p:cNvSpPr txBox="1"/>
          <p:nvPr/>
        </p:nvSpPr>
        <p:spPr>
          <a:xfrm>
            <a:off x="1981200" y="4191000"/>
            <a:ext cx="5562600" cy="630238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检查</a:t>
            </a:r>
            <a:r>
              <a:rPr lang="en-US" altLang="zh-CN" sz="140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IR</a:t>
            </a: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光源:</a:t>
            </a: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取出光源 (</a:t>
            </a:r>
            <a:r>
              <a:rPr lang="zh-CN" altLang="en-US" sz="1400" i="1" u="sng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警告, 光源是热的</a:t>
            </a:r>
            <a:r>
              <a:rPr lang="en-US" altLang="zh-CN" sz="1400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): </a:t>
            </a: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发光吗?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52" name="直接连接符 163851"/>
          <p:cNvSpPr/>
          <p:nvPr/>
        </p:nvSpPr>
        <p:spPr>
          <a:xfrm>
            <a:off x="4800600" y="2057400"/>
            <a:ext cx="0" cy="3048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3853" name="文本框 163852"/>
          <p:cNvSpPr txBox="1"/>
          <p:nvPr/>
        </p:nvSpPr>
        <p:spPr>
          <a:xfrm>
            <a:off x="3886200" y="1752600"/>
            <a:ext cx="1905000" cy="31115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Check signal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3854" name="文本框 163853"/>
          <p:cNvSpPr txBox="1"/>
          <p:nvPr/>
        </p:nvSpPr>
        <p:spPr>
          <a:xfrm>
            <a:off x="4829175" y="4953000"/>
            <a:ext cx="3619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</a:t>
            </a:r>
            <a:endParaRPr lang="zh-CN" altLang="en-US" sz="1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55" name="图片 163854" descr="D:\FT-IR\IR-NT-Course\Figures\BMP\OPUS-NT00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429000"/>
            <a:ext cx="201613" cy="29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56" name="文本框 163855"/>
          <p:cNvSpPr txBox="1"/>
          <p:nvPr/>
        </p:nvSpPr>
        <p:spPr>
          <a:xfrm>
            <a:off x="4724400" y="3810000"/>
            <a:ext cx="685800" cy="304800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r>
              <a:rPr lang="en-US" altLang="zh-CN" sz="1400" b="1">
                <a:solidFill>
                  <a:srgbClr val="008000"/>
                </a:solidFill>
                <a:latin typeface="Arial" panose="020B0604020202020204" pitchFamily="34" charset="0"/>
                <a:ea typeface="华文新魏" pitchFamily="2" charset="-122"/>
              </a:rPr>
              <a:t>OK ?</a:t>
            </a:r>
            <a:endParaRPr lang="en-US" altLang="zh-CN" sz="1400" b="1">
              <a:solidFill>
                <a:srgbClr val="008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3857" name="文本框 163856"/>
          <p:cNvSpPr txBox="1"/>
          <p:nvPr/>
        </p:nvSpPr>
        <p:spPr>
          <a:xfrm>
            <a:off x="14478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问题：没有干涉图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858" name="矩形 163857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4866" name="图片 164865" descr="D:\FT-IR\IR-NT-Course\Figures\BMP\OPUS-NT000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838200"/>
            <a:ext cx="276225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7" name="直接连接符 164866"/>
          <p:cNvSpPr/>
          <p:nvPr/>
        </p:nvSpPr>
        <p:spPr>
          <a:xfrm>
            <a:off x="4800600" y="26670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4868" name="文本框 164867"/>
          <p:cNvSpPr txBox="1"/>
          <p:nvPr/>
        </p:nvSpPr>
        <p:spPr>
          <a:xfrm>
            <a:off x="3200400" y="2336800"/>
            <a:ext cx="3276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没有信号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69" name="直接连接符 164868"/>
          <p:cNvSpPr/>
          <p:nvPr/>
        </p:nvSpPr>
        <p:spPr>
          <a:xfrm>
            <a:off x="4800600" y="2057400"/>
            <a:ext cx="0" cy="3048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4870" name="文本框 164869"/>
          <p:cNvSpPr txBox="1"/>
          <p:nvPr/>
        </p:nvSpPr>
        <p:spPr>
          <a:xfrm>
            <a:off x="3886200" y="1752600"/>
            <a:ext cx="1905000" cy="31115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Check signal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4871" name="文本框 164870"/>
          <p:cNvSpPr txBox="1"/>
          <p:nvPr/>
        </p:nvSpPr>
        <p:spPr>
          <a:xfrm>
            <a:off x="1371600" y="3124200"/>
            <a:ext cx="7010400" cy="630238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检查动镜扫描灯</a:t>
            </a: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: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闪绿灯 ?</a:t>
            </a:r>
            <a:endParaRPr lang="zh-CN" altLang="en-US" sz="1400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72" name="文本框 164871"/>
          <p:cNvSpPr txBox="1"/>
          <p:nvPr/>
        </p:nvSpPr>
        <p:spPr>
          <a:xfrm>
            <a:off x="2819400" y="4419600"/>
            <a:ext cx="4038600" cy="1319213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关闭</a:t>
            </a:r>
            <a:r>
              <a:rPr lang="en-US" altLang="zh-CN" sz="1400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OPUS-NT,</a:t>
            </a:r>
            <a:endParaRPr lang="en-US" altLang="zh-CN" sz="1400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仪器关闭,</a:t>
            </a:r>
            <a:endParaRPr lang="zh-CN" altLang="en-US" sz="1400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几秒钟后，重新开启仪器,</a:t>
            </a:r>
            <a:endParaRPr lang="zh-CN" altLang="en-US" sz="1400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启动 </a:t>
            </a:r>
            <a:r>
              <a:rPr lang="en-US" altLang="zh-CN" sz="1400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OPUS-NT.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4873" name="直接连接符 164872"/>
          <p:cNvSpPr/>
          <p:nvPr/>
        </p:nvSpPr>
        <p:spPr>
          <a:xfrm>
            <a:off x="4800600" y="3759200"/>
            <a:ext cx="0" cy="609600"/>
          </a:xfrm>
          <a:prstGeom prst="line">
            <a:avLst/>
          </a:prstGeom>
          <a:ln w="22225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4874" name="文本框 164873"/>
          <p:cNvSpPr txBox="1"/>
          <p:nvPr/>
        </p:nvSpPr>
        <p:spPr>
          <a:xfrm>
            <a:off x="4914900" y="3886200"/>
            <a:ext cx="10731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不，是红灯</a:t>
            </a:r>
            <a:endParaRPr lang="zh-CN" altLang="en-US" sz="1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75" name="文本框 164874"/>
          <p:cNvSpPr txBox="1"/>
          <p:nvPr/>
        </p:nvSpPr>
        <p:spPr>
          <a:xfrm>
            <a:off x="14478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问题：没有干涉图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4876" name="矩形 164875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5890" name="图片 165889" descr="D:\FT-IR\IR-NT-Course\Figures\BMP\OPUS-NT000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838200"/>
            <a:ext cx="276225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5891" name="直接连接符 165890"/>
          <p:cNvSpPr/>
          <p:nvPr/>
        </p:nvSpPr>
        <p:spPr>
          <a:xfrm>
            <a:off x="4800600" y="2667000"/>
            <a:ext cx="0" cy="4572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5892" name="文本框 165891"/>
          <p:cNvSpPr txBox="1"/>
          <p:nvPr/>
        </p:nvSpPr>
        <p:spPr>
          <a:xfrm>
            <a:off x="3200400" y="2336800"/>
            <a:ext cx="3276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没有信号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5893" name="直接连接符 165892"/>
          <p:cNvSpPr/>
          <p:nvPr/>
        </p:nvSpPr>
        <p:spPr>
          <a:xfrm>
            <a:off x="4800600" y="2057400"/>
            <a:ext cx="0" cy="304800"/>
          </a:xfrm>
          <a:prstGeom prst="line">
            <a:avLst/>
          </a:prstGeom>
          <a:ln w="635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5894" name="文本框 165893"/>
          <p:cNvSpPr txBox="1"/>
          <p:nvPr/>
        </p:nvSpPr>
        <p:spPr>
          <a:xfrm>
            <a:off x="3886200" y="1752600"/>
            <a:ext cx="1905000" cy="31115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400" b="1" i="1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Check signal</a:t>
            </a:r>
            <a:endParaRPr lang="en-US" altLang="zh-CN" sz="1400" b="1" i="1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5895" name="文本框 165894"/>
          <p:cNvSpPr txBox="1"/>
          <p:nvPr/>
        </p:nvSpPr>
        <p:spPr>
          <a:xfrm>
            <a:off x="1371600" y="3124200"/>
            <a:ext cx="7010400" cy="630238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检查干涉仪的动镜扫描灯</a:t>
            </a:r>
            <a:r>
              <a:rPr lang="zh-CN" altLang="en-US" sz="1400" b="1" i="1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:</a:t>
            </a:r>
            <a:endParaRPr lang="zh-CN" altLang="en-US" sz="1400" b="1" i="1" dirty="0">
              <a:solidFill>
                <a:srgbClr val="002FC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闪绿灯</a:t>
            </a:r>
            <a:r>
              <a:rPr lang="en-US" altLang="zh-CN" sz="1400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?</a:t>
            </a:r>
            <a:endParaRPr lang="en-US" altLang="zh-CN" sz="1400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5896" name="文本框 165895"/>
          <p:cNvSpPr txBox="1"/>
          <p:nvPr/>
        </p:nvSpPr>
        <p:spPr>
          <a:xfrm>
            <a:off x="2819400" y="4419600"/>
            <a:ext cx="4038600" cy="361950"/>
          </a:xfrm>
          <a:prstGeom prst="rect">
            <a:avLst/>
          </a:prstGeom>
          <a:solidFill>
            <a:schemeClr val="bg1"/>
          </a:solidFill>
          <a:ln w="57150" cap="sq" cmpd="thickThin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更换 </a:t>
            </a:r>
            <a:r>
              <a:rPr lang="en-US" altLang="zh-CN" sz="1400">
                <a:solidFill>
                  <a:srgbClr val="002FC6"/>
                </a:solidFill>
                <a:latin typeface="Arial" panose="020B0604020202020204" pitchFamily="34" charset="0"/>
                <a:ea typeface="华文新魏" pitchFamily="2" charset="-122"/>
              </a:rPr>
              <a:t>HeNe</a:t>
            </a:r>
            <a:r>
              <a:rPr lang="zh-CN" altLang="en-US" sz="1400" dirty="0">
                <a:solidFill>
                  <a:srgbClr val="002FC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激光管</a:t>
            </a:r>
            <a:endParaRPr lang="en-US" altLang="zh-CN" sz="1400" b="1" i="1" dirty="0">
              <a:solidFill>
                <a:srgbClr val="002FC6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5897" name="直接连接符 165896"/>
          <p:cNvSpPr/>
          <p:nvPr/>
        </p:nvSpPr>
        <p:spPr>
          <a:xfrm>
            <a:off x="4800600" y="3759200"/>
            <a:ext cx="0" cy="609600"/>
          </a:xfrm>
          <a:prstGeom prst="line">
            <a:avLst/>
          </a:prstGeom>
          <a:ln w="22225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5898" name="文本框 165897"/>
          <p:cNvSpPr txBox="1"/>
          <p:nvPr/>
        </p:nvSpPr>
        <p:spPr>
          <a:xfrm>
            <a:off x="4914900" y="3886200"/>
            <a:ext cx="10731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不，是红灯</a:t>
            </a:r>
            <a:endParaRPr lang="en-US" altLang="zh-CN" sz="1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5899" name="文本框 165898"/>
          <p:cNvSpPr txBox="1"/>
          <p:nvPr/>
        </p:nvSpPr>
        <p:spPr>
          <a:xfrm>
            <a:off x="1447800" y="914400"/>
            <a:ext cx="1809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问题：没有干涉图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5900" name="矩形 165899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8242" name="图片 138241" descr="D:\FT-IR\IR-NT-Course\Figures\BMP\FIG2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2362200"/>
            <a:ext cx="8686800" cy="2366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3" name="文本框 138242"/>
          <p:cNvSpPr txBox="1"/>
          <p:nvPr/>
        </p:nvSpPr>
        <p:spPr>
          <a:xfrm>
            <a:off x="1355725" y="1698625"/>
            <a:ext cx="4984750" cy="366713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8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不同波段的光连接起来构成成了整个光谱范围。</a:t>
            </a:r>
            <a:endParaRPr lang="zh-CN" altLang="en-US" sz="1800" b="1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8244" name="矩形 138243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8245" name="文本框 138244"/>
          <p:cNvSpPr txBox="1"/>
          <p:nvPr/>
        </p:nvSpPr>
        <p:spPr>
          <a:xfrm>
            <a:off x="1143000" y="914400"/>
            <a:ext cx="7175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400" i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红外光</a:t>
            </a:r>
            <a:endParaRPr lang="zh-CN" altLang="en-US" sz="1400" i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6914" name="图片 166913" descr="F:\Brno-99\overheads\Vect-Lay-02-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676400"/>
            <a:ext cx="6892925" cy="4633913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292929"/>
            </a:outerShdw>
          </a:effectLst>
        </p:spPr>
      </p:pic>
      <p:sp>
        <p:nvSpPr>
          <p:cNvPr id="166915" name="文本框 166914"/>
          <p:cNvSpPr txBox="1"/>
          <p:nvPr/>
        </p:nvSpPr>
        <p:spPr>
          <a:xfrm>
            <a:off x="1676400" y="1957388"/>
            <a:ext cx="3568700" cy="457200"/>
          </a:xfrm>
          <a:prstGeom prst="rect">
            <a:avLst/>
          </a:prstGeom>
          <a:solidFill>
            <a:srgbClr val="002FC6"/>
          </a:solidFill>
          <a:ln w="6350">
            <a:noFill/>
          </a:ln>
        </p:spPr>
        <p:txBody>
          <a:bodyPr anchor="ctr" anchorCtr="0">
            <a:spAutoFit/>
          </a:bodyPr>
          <a:p>
            <a:r>
              <a:rPr lang="en-US" altLang="zh-CN" sz="2400" b="1" i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Bruker</a:t>
            </a:r>
            <a:r>
              <a:rPr lang="zh-CN" altLang="en-US" sz="2400" b="1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光谱仪</a:t>
            </a:r>
            <a:endParaRPr lang="zh-CN" altLang="en-US" sz="2400" b="1" i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6916" name="矩形 166915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7939" name="对象 167938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6038850" imgH="3819525" progId="Paint.Picture">
                  <p:embed/>
                </p:oleObj>
              </mc:Choice>
              <mc:Fallback>
                <p:oleObj name="" r:id="rId1" imgW="6038850" imgH="3819525" progId="Paint.Picture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>
                        <a:lum bright="10001" contrast="10000"/>
                      </a:blip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 w="38100">
                        <a:noFill/>
                        <a:miter/>
                      </a:ln>
                      <a:effectLst>
                        <a:outerShdw dist="35921" dir="2699999" algn="ctr" rotWithShape="0">
                          <a:schemeClr val="bg2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7940" name="标题 16793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167945" name="文本框 167944"/>
          <p:cNvSpPr txBox="1"/>
          <p:nvPr/>
        </p:nvSpPr>
        <p:spPr>
          <a:xfrm>
            <a:off x="2209800" y="3048000"/>
            <a:ext cx="2300288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2000" b="1" dirty="0">
                <a:latin typeface="华文新魏" pitchFamily="2" charset="-122"/>
                <a:ea typeface="华文新魏" pitchFamily="2" charset="-122"/>
              </a:rPr>
              <a:t>正己烷</a:t>
            </a:r>
            <a:endParaRPr lang="zh-CN" altLang="en-US" sz="2000" b="1" dirty="0"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zh-CN" altLang="en-US" sz="2000" b="1" dirty="0">
                <a:latin typeface="华文新魏" pitchFamily="2" charset="-122"/>
                <a:ea typeface="华文新魏" pitchFamily="2" charset="-122"/>
              </a:rPr>
              <a:t>最常见的有机化合物。</a:t>
            </a:r>
            <a:endParaRPr lang="zh-CN" altLang="en-US" sz="2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7946" name="矩形 167945"/>
          <p:cNvSpPr/>
          <p:nvPr/>
        </p:nvSpPr>
        <p:spPr>
          <a:xfrm>
            <a:off x="1447800" y="6324600"/>
            <a:ext cx="914400" cy="2286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7" name="矩形 167946"/>
          <p:cNvSpPr/>
          <p:nvPr/>
        </p:nvSpPr>
        <p:spPr>
          <a:xfrm>
            <a:off x="4191000" y="6324600"/>
            <a:ext cx="2667000" cy="2286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9988" name="对象 16998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9989" name="标题 169988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169994" name="文本框 169993"/>
          <p:cNvSpPr txBox="1"/>
          <p:nvPr/>
        </p:nvSpPr>
        <p:spPr>
          <a:xfrm>
            <a:off x="2286000" y="3962400"/>
            <a:ext cx="3886200" cy="22891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这个样品是液体样品，夹在两个</a:t>
            </a:r>
            <a:r>
              <a:rPr lang="en-US" altLang="zh-CN" sz="1800" err="1">
                <a:latin typeface="Arial" panose="020B0604020202020204" pitchFamily="34" charset="0"/>
                <a:ea typeface="华文新魏" pitchFamily="2" charset="-122"/>
              </a:rPr>
              <a:t>KBr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窗片之间得到的谱图。从谱图上来看，这个化合物的红外吸收峰比较宽，表明该化合物是一个饱和化合物。由于饱和化合物有很多低能量的构象，每一种构象吸收峰的位置有一定的差异，谱峰的加宽是由于不同构象的峰叠加而成的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69995" name="矩形 169994"/>
          <p:cNvSpPr/>
          <p:nvPr/>
        </p:nvSpPr>
        <p:spPr>
          <a:xfrm>
            <a:off x="1371600" y="6324600"/>
            <a:ext cx="990600" cy="2286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9996" name="矩形 169995"/>
          <p:cNvSpPr/>
          <p:nvPr/>
        </p:nvSpPr>
        <p:spPr>
          <a:xfrm>
            <a:off x="4191000" y="6324600"/>
            <a:ext cx="2667000" cy="2286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标题 178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78180" name="对象 17817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6029325" imgH="3838575" progId="Paint.Picture">
                  <p:embed/>
                </p:oleObj>
              </mc:Choice>
              <mc:Fallback>
                <p:oleObj name="" r:id="rId1" imgW="6029325" imgH="3838575" progId="Paint.Pictur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8181" name="文本框 178180"/>
          <p:cNvSpPr txBox="1"/>
          <p:nvPr/>
        </p:nvSpPr>
        <p:spPr>
          <a:xfrm>
            <a:off x="2286000" y="4191000"/>
            <a:ext cx="37338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谱图的解析一般从高波数开始，因为高波数谱峰频率与基团一一对应，而且最容易解释。在3000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以上没有吸收峰，表明没有不饱和的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C－H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伸缩振动。在3000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以下的四个峰是饱和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1250" name="标题 1812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81254" name="对象 18125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6029325" imgH="3867150" progId="Paint.Picture">
                  <p:embed/>
                </p:oleObj>
              </mc:Choice>
              <mc:Fallback>
                <p:oleObj name="" r:id="rId1" imgW="6029325" imgH="3867150" progId="Paint.Picture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6" name="直接连接符 181255"/>
          <p:cNvSpPr/>
          <p:nvPr/>
        </p:nvSpPr>
        <p:spPr>
          <a:xfrm flipH="1" flipV="1">
            <a:off x="2057400" y="4343400"/>
            <a:ext cx="457200" cy="3048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1257" name="直接连接符 181256"/>
          <p:cNvSpPr/>
          <p:nvPr/>
        </p:nvSpPr>
        <p:spPr>
          <a:xfrm flipV="1">
            <a:off x="2209800" y="5029200"/>
            <a:ext cx="228600" cy="3048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1258" name="直接连接符 181257"/>
          <p:cNvSpPr/>
          <p:nvPr/>
        </p:nvSpPr>
        <p:spPr>
          <a:xfrm flipH="1" flipV="1">
            <a:off x="2667000" y="4953000"/>
            <a:ext cx="228600" cy="2286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1262" name="文本框 181261"/>
          <p:cNvSpPr txBox="1"/>
          <p:nvPr/>
        </p:nvSpPr>
        <p:spPr>
          <a:xfrm>
            <a:off x="5638800" y="3810000"/>
            <a:ext cx="3276600" cy="1739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在2962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处的峰是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1800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基团的反对称伸缩振动。这种反对称伸缩振动范围2962±10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事实上，存在两个简并的反对称伸缩振动（显示其中一个）。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标题 174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74084" name="对象 17408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6019800" imgH="3838575" progId="Paint.Picture">
                  <p:embed/>
                </p:oleObj>
              </mc:Choice>
              <mc:Fallback>
                <p:oleObj name="" r:id="rId1" imgW="6019800" imgH="3838575" progId="Paint.Picture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087" name="直接连接符 174086"/>
          <p:cNvSpPr/>
          <p:nvPr/>
        </p:nvSpPr>
        <p:spPr>
          <a:xfrm flipH="1" flipV="1">
            <a:off x="2286000" y="41910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088" name="直接连接符 174087"/>
          <p:cNvSpPr/>
          <p:nvPr/>
        </p:nvSpPr>
        <p:spPr>
          <a:xfrm flipH="1">
            <a:off x="2819400" y="4343400"/>
            <a:ext cx="228600" cy="2286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092" name="文本框 174091"/>
          <p:cNvSpPr txBox="1"/>
          <p:nvPr/>
        </p:nvSpPr>
        <p:spPr>
          <a:xfrm>
            <a:off x="5715000" y="3962400"/>
            <a:ext cx="23622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在2926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处，是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的不对称伸缩振动峰，一般在2926±10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范围内。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标题 175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75108" name="对象 175107"/>
          <p:cNvGraphicFramePr/>
          <p:nvPr/>
        </p:nvGraphicFramePr>
        <p:xfrm>
          <a:off x="0" y="865188"/>
          <a:ext cx="9144000" cy="599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5188"/>
                        <a:ext cx="9144000" cy="599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5110" name="直接连接符 175109"/>
          <p:cNvSpPr/>
          <p:nvPr/>
        </p:nvSpPr>
        <p:spPr>
          <a:xfrm flipH="1" flipV="1">
            <a:off x="5943600" y="5029200"/>
            <a:ext cx="457200" cy="381000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5111" name="直接连接符 175110"/>
          <p:cNvSpPr/>
          <p:nvPr/>
        </p:nvSpPr>
        <p:spPr>
          <a:xfrm flipH="1">
            <a:off x="6096000" y="5867400"/>
            <a:ext cx="228600" cy="381000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5112" name="直接连接符 175111"/>
          <p:cNvSpPr/>
          <p:nvPr/>
        </p:nvSpPr>
        <p:spPr>
          <a:xfrm>
            <a:off x="6705600" y="5791200"/>
            <a:ext cx="152400" cy="304800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5116" name="文本框 175115"/>
          <p:cNvSpPr txBox="1"/>
          <p:nvPr/>
        </p:nvSpPr>
        <p:spPr>
          <a:xfrm>
            <a:off x="5715000" y="3733800"/>
            <a:ext cx="27432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2872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的对称伸缩振动峰，一般波数范围为：2872±10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。</a:t>
            </a:r>
            <a:endParaRPr lang="en-US" altLang="zh-CN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4" name="标题 1822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82276" name="对象 18227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6010275" imgH="3838575" progId="Paint.Picture">
                  <p:embed/>
                </p:oleObj>
              </mc:Choice>
              <mc:Fallback>
                <p:oleObj name="" r:id="rId1" imgW="6010275" imgH="3838575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78" name="直接连接符 182277"/>
          <p:cNvSpPr/>
          <p:nvPr/>
        </p:nvSpPr>
        <p:spPr>
          <a:xfrm flipH="1" flipV="1">
            <a:off x="6096000" y="4953000"/>
            <a:ext cx="381000" cy="3048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2279" name="直接连接符 182278"/>
          <p:cNvSpPr/>
          <p:nvPr/>
        </p:nvSpPr>
        <p:spPr>
          <a:xfrm flipV="1">
            <a:off x="6705600" y="4953000"/>
            <a:ext cx="457200" cy="3048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2283" name="文本框 182282"/>
          <p:cNvSpPr txBox="1"/>
          <p:nvPr/>
        </p:nvSpPr>
        <p:spPr>
          <a:xfrm>
            <a:off x="5638800" y="3429000"/>
            <a:ext cx="28194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在2853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处的吸收峰，是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的对称伸缩振动峰，一般这种振动峰的吸收位置在：2853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cs typeface="Arial" panose="020B0604020202020204" pitchFamily="34" charset="0"/>
              </a:rPr>
              <a:t>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cs typeface="Arial" panose="020B0604020202020204" pitchFamily="34" charset="0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cs typeface="Arial" panose="020B0604020202020204" pitchFamily="34" charset="0"/>
              </a:rPr>
              <a:t>-1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3298" name="标题 1832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83300" name="对象 183299"/>
          <p:cNvGraphicFramePr/>
          <p:nvPr/>
        </p:nvGraphicFramePr>
        <p:xfrm>
          <a:off x="0" y="857250"/>
          <a:ext cx="9144000" cy="600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6029325" imgH="3838575" progId="Paint.Picture">
                  <p:embed/>
                </p:oleObj>
              </mc:Choice>
              <mc:Fallback>
                <p:oleObj name="" r:id="rId1" imgW="6029325" imgH="383857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7250"/>
                        <a:ext cx="9144000" cy="600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3301" name="文本框 183300"/>
          <p:cNvSpPr txBox="1"/>
          <p:nvPr/>
        </p:nvSpPr>
        <p:spPr>
          <a:xfrm>
            <a:off x="3810000" y="3657600"/>
            <a:ext cx="2895600" cy="1739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这是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弯曲振动区域，把该区域放大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1800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1800">
                <a:latin typeface="Arial" panose="020B0604020202020204" pitchFamily="34" charset="0"/>
                <a:ea typeface="华文新魏" pitchFamily="2" charset="-122"/>
              </a:rPr>
              <a:t>和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1800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的弯曲振动峰叠加在一起，关于这一点，我们可以比较环己烷和2,3-二甲基丁烷在该区间的吸收峰。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2" name="标题 1843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84324" name="对象 18432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6029325" imgH="3819525" progId="Paint.Picture">
                  <p:embed/>
                </p:oleObj>
              </mc:Choice>
              <mc:Fallback>
                <p:oleObj name="" r:id="rId1" imgW="6029325" imgH="381952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6" name="左弧形箭头 184325"/>
          <p:cNvSpPr/>
          <p:nvPr/>
        </p:nvSpPr>
        <p:spPr>
          <a:xfrm>
            <a:off x="1143000" y="4343400"/>
            <a:ext cx="228600" cy="762000"/>
          </a:xfrm>
          <a:prstGeom prst="curvedRightArrow">
            <a:avLst>
              <a:gd name="adj1" fmla="val 66666"/>
              <a:gd name="adj2" fmla="val 133333"/>
              <a:gd name="adj3" fmla="val 33333"/>
            </a:avLst>
          </a:prstGeom>
          <a:solidFill>
            <a:srgbClr val="A50021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28" name="下弧形箭头 184327"/>
          <p:cNvSpPr/>
          <p:nvPr/>
        </p:nvSpPr>
        <p:spPr>
          <a:xfrm>
            <a:off x="1600200" y="5562600"/>
            <a:ext cx="609600" cy="152400"/>
          </a:xfrm>
          <a:prstGeom prst="curvedUpArrow">
            <a:avLst>
              <a:gd name="adj1" fmla="val 80000"/>
              <a:gd name="adj2" fmla="val 160000"/>
              <a:gd name="adj3" fmla="val 33333"/>
            </a:avLst>
          </a:prstGeom>
          <a:solidFill>
            <a:srgbClr val="A50021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29" name="下弧形箭头 184328"/>
          <p:cNvSpPr/>
          <p:nvPr/>
        </p:nvSpPr>
        <p:spPr>
          <a:xfrm>
            <a:off x="2133600" y="5410200"/>
            <a:ext cx="457200" cy="152400"/>
          </a:xfrm>
          <a:prstGeom prst="curvedUpArrow">
            <a:avLst>
              <a:gd name="adj1" fmla="val 60000"/>
              <a:gd name="adj2" fmla="val 120000"/>
              <a:gd name="adj3" fmla="val 33333"/>
            </a:avLst>
          </a:prstGeom>
          <a:solidFill>
            <a:srgbClr val="A50021"/>
          </a:solidFill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31" name="左弧形箭头 184330"/>
          <p:cNvSpPr/>
          <p:nvPr/>
        </p:nvSpPr>
        <p:spPr>
          <a:xfrm>
            <a:off x="6172200" y="2667000"/>
            <a:ext cx="228600" cy="609600"/>
          </a:xfrm>
          <a:prstGeom prst="curvedRightArrow">
            <a:avLst>
              <a:gd name="adj1" fmla="val 53333"/>
              <a:gd name="adj2" fmla="val 106666"/>
              <a:gd name="adj3" fmla="val 33333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332" name="左弧形箭头 184331"/>
          <p:cNvSpPr/>
          <p:nvPr/>
        </p:nvSpPr>
        <p:spPr>
          <a:xfrm>
            <a:off x="1371600" y="2133600"/>
            <a:ext cx="228600" cy="381000"/>
          </a:xfrm>
          <a:prstGeom prst="curvedRightArrow">
            <a:avLst>
              <a:gd name="adj1" fmla="val 33333"/>
              <a:gd name="adj2" fmla="val 66666"/>
              <a:gd name="adj3" fmla="val 33333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333" name="文本框 184332"/>
          <p:cNvSpPr txBox="1"/>
          <p:nvPr/>
        </p:nvSpPr>
        <p:spPr>
          <a:xfrm>
            <a:off x="3810000" y="4191000"/>
            <a:ext cx="28956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在1460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出现的宽峰实际上是两个峰叠加而成的。一般地，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基团的反对称弯曲振动峰的位置在1460±10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这是一个简并弯曲振动（仅显示一种）。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9266" name="图片 139265" descr="D:\FT-IR\IR-NT-Course\Figures\BMP\FIG3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2971800"/>
            <a:ext cx="3048000" cy="212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9267" name="文本框 139266"/>
          <p:cNvSpPr txBox="1"/>
          <p:nvPr/>
        </p:nvSpPr>
        <p:spPr>
          <a:xfrm>
            <a:off x="1143000" y="914400"/>
            <a:ext cx="7175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400" i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红外光</a:t>
            </a:r>
            <a:endParaRPr lang="zh-CN" altLang="en-US" sz="1400" i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9268" name="文本框 139267"/>
          <p:cNvSpPr txBox="1"/>
          <p:nvPr/>
        </p:nvSpPr>
        <p:spPr>
          <a:xfrm>
            <a:off x="1431925" y="1633538"/>
            <a:ext cx="6710363" cy="366712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8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光的辐射可以看作是波的运动，波长</a:t>
            </a:r>
            <a:r>
              <a:rPr lang="zh-CN" altLang="en-US" sz="18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  <a:sym typeface="Symbol" panose="05050102010706020507" pitchFamily="18" charset="2"/>
              </a:rPr>
              <a:t></a:t>
            </a:r>
            <a:r>
              <a:rPr lang="zh-CN" altLang="en-US" sz="18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是两个连续峰之间的距离。</a:t>
            </a:r>
            <a:endParaRPr lang="zh-CN" altLang="en-US" sz="1800" b="1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9269" name="文本框 139268"/>
          <p:cNvSpPr txBox="1"/>
          <p:nvPr/>
        </p:nvSpPr>
        <p:spPr>
          <a:xfrm>
            <a:off x="1736725" y="2266950"/>
            <a:ext cx="2943225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频率</a:t>
            </a:r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是每秒光波通过的数目。</a:t>
            </a:r>
            <a:endParaRPr lang="zh-CN" altLang="en-US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9270" name="文本框 139269"/>
          <p:cNvSpPr txBox="1"/>
          <p:nvPr/>
        </p:nvSpPr>
        <p:spPr>
          <a:xfrm>
            <a:off x="2057400" y="3581400"/>
            <a:ext cx="2317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c：</a:t>
            </a:r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光在真空中的速度。</a:t>
            </a:r>
            <a:endParaRPr lang="zh-CN" altLang="en-US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9271" name="文本框 139270"/>
          <p:cNvSpPr txBox="1"/>
          <p:nvPr/>
        </p:nvSpPr>
        <p:spPr>
          <a:xfrm>
            <a:off x="2133600" y="5334000"/>
            <a:ext cx="30289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在红外中，经常使用的是波数。</a:t>
            </a:r>
            <a:endParaRPr lang="zh-CN" altLang="en-US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39272" name="对象 139271"/>
          <p:cNvGraphicFramePr/>
          <p:nvPr/>
        </p:nvGraphicFramePr>
        <p:xfrm>
          <a:off x="2743200" y="2922588"/>
          <a:ext cx="9906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31165" imgH="177800" progId="Equation.3">
                  <p:embed/>
                </p:oleObj>
              </mc:Choice>
              <mc:Fallback>
                <p:oleObj name="" r:id="rId2" imgW="431165" imgH="1778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43200" y="2922588"/>
                        <a:ext cx="990600" cy="407987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73" name="对象 139272"/>
          <p:cNvGraphicFramePr/>
          <p:nvPr/>
        </p:nvGraphicFramePr>
        <p:xfrm>
          <a:off x="2286000" y="5791200"/>
          <a:ext cx="17526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4" imgW="507365" imgH="203200" progId="Equation.3">
                  <p:embed/>
                </p:oleObj>
              </mc:Choice>
              <mc:Fallback>
                <p:oleObj name="" r:id="rId4" imgW="507365" imgH="2032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5791200"/>
                        <a:ext cx="1752600" cy="350838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74" name="文本框 139273"/>
          <p:cNvSpPr txBox="1"/>
          <p:nvPr/>
        </p:nvSpPr>
        <p:spPr>
          <a:xfrm>
            <a:off x="4572000" y="5791200"/>
            <a:ext cx="1028700" cy="396875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：</a:t>
            </a:r>
            <a:r>
              <a:rPr lang="en-US" altLang="zh-CN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cm</a:t>
            </a:r>
            <a:r>
              <a:rPr lang="en-US" altLang="zh-CN" sz="2000" baseline="30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-1</a:t>
            </a:r>
            <a:endParaRPr lang="en-US" altLang="zh-CN" sz="2000" baseline="30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275" name="矩形 139274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5348" name="对象 18534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6010275" imgH="3876675" progId="Paint.Picture">
                  <p:embed/>
                </p:oleObj>
              </mc:Choice>
              <mc:Fallback>
                <p:oleObj name="" r:id="rId1" imgW="6010275" imgH="3876675" progId="Paint.Picture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346" name="标题 1853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185357" name="文本框 185356"/>
          <p:cNvSpPr txBox="1"/>
          <p:nvPr/>
        </p:nvSpPr>
        <p:spPr>
          <a:xfrm>
            <a:off x="3886200" y="3352800"/>
            <a:ext cx="22860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在1455±10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处，是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的弯曲振动峰吸收值（也叫剪刀振动）。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85358" name="上弧形箭头 185357"/>
          <p:cNvSpPr/>
          <p:nvPr/>
        </p:nvSpPr>
        <p:spPr>
          <a:xfrm>
            <a:off x="3581400" y="4800600"/>
            <a:ext cx="838200" cy="304800"/>
          </a:xfrm>
          <a:prstGeom prst="curvedDownArrow">
            <a:avLst>
              <a:gd name="adj1" fmla="val 55000"/>
              <a:gd name="adj2" fmla="val 11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5359" name="左弧形箭头 185358"/>
          <p:cNvSpPr/>
          <p:nvPr/>
        </p:nvSpPr>
        <p:spPr>
          <a:xfrm rot="-16187864">
            <a:off x="5068888" y="4530725"/>
            <a:ext cx="303212" cy="841375"/>
          </a:xfrm>
          <a:prstGeom prst="curvedRightArrow">
            <a:avLst>
              <a:gd name="adj1" fmla="val 55497"/>
              <a:gd name="adj2" fmla="val 110994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6372" name="对象 18637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6010275" imgH="3838575" progId="Paint.Picture">
                  <p:embed/>
                </p:oleObj>
              </mc:Choice>
              <mc:Fallback>
                <p:oleObj name="" r:id="rId1" imgW="6010275" imgH="3838575" progId="Paint.Pictur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370" name="标题 1863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186374" name="左弧形箭头 186373"/>
          <p:cNvSpPr/>
          <p:nvPr/>
        </p:nvSpPr>
        <p:spPr>
          <a:xfrm>
            <a:off x="4648200" y="2743200"/>
            <a:ext cx="228600" cy="609600"/>
          </a:xfrm>
          <a:prstGeom prst="curvedRightArrow">
            <a:avLst>
              <a:gd name="adj1" fmla="val 53333"/>
              <a:gd name="adj2" fmla="val 106666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6376" name="右弧形箭头 186375"/>
          <p:cNvSpPr/>
          <p:nvPr/>
        </p:nvSpPr>
        <p:spPr>
          <a:xfrm rot="-16681542">
            <a:off x="5105400" y="38862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6377" name="右弧形箭头 186376"/>
          <p:cNvSpPr/>
          <p:nvPr/>
        </p:nvSpPr>
        <p:spPr>
          <a:xfrm rot="5033833">
            <a:off x="5526088" y="3616325"/>
            <a:ext cx="228600" cy="614363"/>
          </a:xfrm>
          <a:prstGeom prst="curvedLeftArrow">
            <a:avLst>
              <a:gd name="adj1" fmla="val 53750"/>
              <a:gd name="adj2" fmla="val 1075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6379" name="文本框 186378"/>
          <p:cNvSpPr txBox="1"/>
          <p:nvPr/>
        </p:nvSpPr>
        <p:spPr>
          <a:xfrm>
            <a:off x="3505200" y="4572000"/>
            <a:ext cx="35052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在1375±10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对称弯曲振动（也叫“伞”弯曲振动）吸收峰位置，这个峰通常时很有用的，因为这个峰比较孤立，比较环己烷的谱图，最大的差异就是在环己烷谱图中没有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基团的对称弯曲振动峰。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4" name="标题 1873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87396" name="对象 18739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6010275" imgH="3848100" progId="Paint.Picture">
                  <p:embed/>
                </p:oleObj>
              </mc:Choice>
              <mc:Fallback>
                <p:oleObj name="" r:id="rId1" imgW="6010275" imgH="384810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7397" name="文本框 187396"/>
          <p:cNvSpPr txBox="1"/>
          <p:nvPr/>
        </p:nvSpPr>
        <p:spPr>
          <a:xfrm>
            <a:off x="4953000" y="2286000"/>
            <a:ext cx="3581400" cy="1616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2000" dirty="0">
                <a:latin typeface="Arial" panose="020B0604020202020204" pitchFamily="34" charset="0"/>
                <a:ea typeface="华文新魏" pitchFamily="2" charset="-122"/>
              </a:rPr>
              <a:t>这是指纹区，这一段区间的吸收有很多的因素，很难解释。不管多么复杂，利用参考谱图进行比对，即可对样品进行定性判断。</a:t>
            </a:r>
            <a:endParaRPr lang="zh-CN" altLang="en-US" sz="20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8" name="标题 1884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谱图解析——正己烷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88420" name="对象 188419"/>
          <p:cNvGraphicFramePr/>
          <p:nvPr/>
        </p:nvGraphicFramePr>
        <p:xfrm>
          <a:off x="0" y="865188"/>
          <a:ext cx="9144000" cy="599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5188"/>
                        <a:ext cx="9144000" cy="599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8422" name="上弧形箭头 188421"/>
          <p:cNvSpPr/>
          <p:nvPr/>
        </p:nvSpPr>
        <p:spPr>
          <a:xfrm>
            <a:off x="6934200" y="2209800"/>
            <a:ext cx="457200" cy="228600"/>
          </a:xfrm>
          <a:prstGeom prst="curvedDownArrow">
            <a:avLst>
              <a:gd name="adj1" fmla="val 40000"/>
              <a:gd name="adj2" fmla="val 8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8423" name="上弧形箭头 188422"/>
          <p:cNvSpPr/>
          <p:nvPr/>
        </p:nvSpPr>
        <p:spPr>
          <a:xfrm>
            <a:off x="7772400" y="2286000"/>
            <a:ext cx="304800" cy="152400"/>
          </a:xfrm>
          <a:prstGeom prst="curvedDownArrow">
            <a:avLst>
              <a:gd name="adj1" fmla="val 40000"/>
              <a:gd name="adj2" fmla="val 8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8424" name="上弧形箭头 188423"/>
          <p:cNvSpPr/>
          <p:nvPr/>
        </p:nvSpPr>
        <p:spPr>
          <a:xfrm>
            <a:off x="8153400" y="2209800"/>
            <a:ext cx="533400" cy="228600"/>
          </a:xfrm>
          <a:prstGeom prst="curvedDownArrow">
            <a:avLst>
              <a:gd name="adj1" fmla="val 46666"/>
              <a:gd name="adj2" fmla="val 93333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8425" name="上弧形箭头 188424"/>
          <p:cNvSpPr/>
          <p:nvPr/>
        </p:nvSpPr>
        <p:spPr>
          <a:xfrm>
            <a:off x="7315200" y="2133600"/>
            <a:ext cx="381000" cy="76200"/>
          </a:xfrm>
          <a:prstGeom prst="curvedDownArrow">
            <a:avLst>
              <a:gd name="adj1" fmla="val 100000"/>
              <a:gd name="adj2" fmla="val 20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8426" name="右弧形箭头 188425"/>
          <p:cNvSpPr/>
          <p:nvPr/>
        </p:nvSpPr>
        <p:spPr>
          <a:xfrm rot="-16813887">
            <a:off x="7204075" y="3311525"/>
            <a:ext cx="236538" cy="623888"/>
          </a:xfrm>
          <a:prstGeom prst="curvedLeftArrow">
            <a:avLst>
              <a:gd name="adj1" fmla="val 52751"/>
              <a:gd name="adj2" fmla="val 105503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8428" name="右弧形箭头 188427"/>
          <p:cNvSpPr/>
          <p:nvPr/>
        </p:nvSpPr>
        <p:spPr>
          <a:xfrm rot="4954733">
            <a:off x="7467600" y="3657600"/>
            <a:ext cx="304800" cy="6096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8429" name="右弧形箭头 188428"/>
          <p:cNvSpPr/>
          <p:nvPr/>
        </p:nvSpPr>
        <p:spPr>
          <a:xfrm rot="4954733">
            <a:off x="8534400" y="3505200"/>
            <a:ext cx="304800" cy="609600"/>
          </a:xfrm>
          <a:prstGeom prst="curvedLeftArrow">
            <a:avLst>
              <a:gd name="adj1" fmla="val 40000"/>
              <a:gd name="adj2" fmla="val 8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8430" name="文本框 188429"/>
          <p:cNvSpPr txBox="1"/>
          <p:nvPr/>
        </p:nvSpPr>
        <p:spPr>
          <a:xfrm>
            <a:off x="5929313" y="3722688"/>
            <a:ext cx="180975" cy="5191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 anchorCtr="0">
            <a:spAutoFit/>
          </a:bodyPr>
          <a:p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8431" name="文本框 188430"/>
          <p:cNvSpPr txBox="1"/>
          <p:nvPr/>
        </p:nvSpPr>
        <p:spPr>
          <a:xfrm>
            <a:off x="5791200" y="4114800"/>
            <a:ext cx="2743200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当四个或更多的</a:t>
            </a:r>
            <a:r>
              <a:rPr lang="en-US" altLang="zh-CN" sz="2000" b="1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2000" b="1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基团在一根链上，720±10 </a:t>
            </a:r>
            <a:r>
              <a:rPr lang="en-US" altLang="zh-CN" sz="2000" b="1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2000" b="1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sz="2000" b="1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 sz="2000" b="1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2000" b="1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基团的摇摆振动。</a:t>
            </a:r>
            <a:endParaRPr lang="zh-CN" altLang="en-US" sz="20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9442" name="标题 1894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谱图解析——2,3-二甲基丁烷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89444" name="对象 189443"/>
          <p:cNvGraphicFramePr/>
          <p:nvPr/>
        </p:nvGraphicFramePr>
        <p:xfrm>
          <a:off x="0" y="852488"/>
          <a:ext cx="9144000" cy="600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" imgW="6057900" imgH="3867150" progId="Paint.Picture">
                  <p:embed/>
                </p:oleObj>
              </mc:Choice>
              <mc:Fallback>
                <p:oleObj name="" r:id="rId1" imgW="6057900" imgH="3867150" progId="Paint.Picture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2488"/>
                        <a:ext cx="9144000" cy="6005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45" name="文本框 189444"/>
          <p:cNvSpPr txBox="1"/>
          <p:nvPr/>
        </p:nvSpPr>
        <p:spPr>
          <a:xfrm>
            <a:off x="2895600" y="3581400"/>
            <a:ext cx="3429000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2,3-二甲基丁烷</a:t>
            </a:r>
            <a:endParaRPr lang="zh-CN" altLang="en-US" sz="2000" b="1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与正己烷相比，这两个化合物均有</a:t>
            </a:r>
            <a:r>
              <a:rPr lang="en-US" altLang="zh-CN" sz="2000" b="1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2000" b="1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sz="2000" b="1">
                <a:latin typeface="Arial" panose="020B0604020202020204" pitchFamily="34" charset="0"/>
                <a:ea typeface="华文新魏" pitchFamily="2" charset="-122"/>
              </a:rPr>
              <a:t>和</a:t>
            </a:r>
            <a:r>
              <a:rPr lang="en-US" altLang="zh-CN" sz="2000" b="1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2000" b="1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基团；而环己烷却仅有</a:t>
            </a:r>
            <a:r>
              <a:rPr lang="en-US" altLang="zh-CN" sz="2000" b="1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2000" b="1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基团。</a:t>
            </a:r>
            <a:endParaRPr lang="zh-CN" altLang="en-US" sz="20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0466" name="标题 1904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谱图解析——2,3-二甲基丁烷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0468" name="对象 190467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6010275" imgH="3838575" progId="Paint.Picture">
                  <p:embed/>
                </p:oleObj>
              </mc:Choice>
              <mc:Fallback>
                <p:oleObj name="" r:id="rId1" imgW="6010275" imgH="3838575" progId="Paint.Picture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69" name="直接连接符 190468"/>
          <p:cNvSpPr/>
          <p:nvPr/>
        </p:nvSpPr>
        <p:spPr>
          <a:xfrm flipV="1">
            <a:off x="2133600" y="4953000"/>
            <a:ext cx="228600" cy="3810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0470" name="直接连接符 190469"/>
          <p:cNvSpPr/>
          <p:nvPr/>
        </p:nvSpPr>
        <p:spPr>
          <a:xfrm flipH="1" flipV="1">
            <a:off x="2743200" y="5029200"/>
            <a:ext cx="304800" cy="3048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0471" name="直接连接符 190470"/>
          <p:cNvSpPr/>
          <p:nvPr/>
        </p:nvSpPr>
        <p:spPr>
          <a:xfrm flipH="1" flipV="1">
            <a:off x="2057400" y="4343400"/>
            <a:ext cx="457200" cy="3810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0472" name="文本框 190471"/>
          <p:cNvSpPr txBox="1"/>
          <p:nvPr/>
        </p:nvSpPr>
        <p:spPr>
          <a:xfrm>
            <a:off x="3048000" y="5638800"/>
            <a:ext cx="34290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反对称伸缩振动（仅显示两个简并反对称伸缩振动模式之一）。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标题 1914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谱图解析——2,3-二甲基丁烷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1492" name="对象 191491"/>
          <p:cNvGraphicFramePr/>
          <p:nvPr/>
        </p:nvGraphicFramePr>
        <p:xfrm>
          <a:off x="0" y="842963"/>
          <a:ext cx="9144000" cy="601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6010275" imgH="3848100" progId="Paint.Picture">
                  <p:embed/>
                </p:oleObj>
              </mc:Choice>
              <mc:Fallback>
                <p:oleObj name="" r:id="rId1" imgW="6010275" imgH="3848100" progId="Paint.Picture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2963"/>
                        <a:ext cx="9144000" cy="6015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1493" name="直接连接符 191492"/>
          <p:cNvSpPr/>
          <p:nvPr/>
        </p:nvSpPr>
        <p:spPr>
          <a:xfrm flipH="1" flipV="1">
            <a:off x="5715000" y="3886200"/>
            <a:ext cx="533400" cy="3810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1494" name="直接连接符 191493"/>
          <p:cNvSpPr/>
          <p:nvPr/>
        </p:nvSpPr>
        <p:spPr>
          <a:xfrm flipH="1">
            <a:off x="5867400" y="4648200"/>
            <a:ext cx="228600" cy="3810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1495" name="直接连接符 191494"/>
          <p:cNvSpPr/>
          <p:nvPr/>
        </p:nvSpPr>
        <p:spPr>
          <a:xfrm>
            <a:off x="6477000" y="4648200"/>
            <a:ext cx="228600" cy="30480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1496" name="文本框 191495"/>
          <p:cNvSpPr txBox="1"/>
          <p:nvPr/>
        </p:nvSpPr>
        <p:spPr>
          <a:xfrm>
            <a:off x="2438400" y="5334000"/>
            <a:ext cx="3913188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2880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基团的伸缩振动。注意：这里没有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基团的吸收峰，因为该分子中没有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标题 1925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谱图解析——2,3-二甲基丁烷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2516" name="对象 192515"/>
          <p:cNvGraphicFramePr/>
          <p:nvPr/>
        </p:nvGraphicFramePr>
        <p:xfrm>
          <a:off x="0" y="827088"/>
          <a:ext cx="9144000" cy="603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6000750" imgH="3867150" progId="Paint.Picture">
                  <p:embed/>
                </p:oleObj>
              </mc:Choice>
              <mc:Fallback>
                <p:oleObj name="" r:id="rId1" imgW="6000750" imgH="3867150" progId="Paint.Picture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27088"/>
                        <a:ext cx="9144000" cy="6030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2517" name="上弧形箭头 192516"/>
          <p:cNvSpPr/>
          <p:nvPr/>
        </p:nvSpPr>
        <p:spPr>
          <a:xfrm rot="10934203">
            <a:off x="1524000" y="5257800"/>
            <a:ext cx="609600" cy="228600"/>
          </a:xfrm>
          <a:prstGeom prst="curvedDownArrow">
            <a:avLst>
              <a:gd name="adj1" fmla="val 53333"/>
              <a:gd name="adj2" fmla="val 106666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2518" name="上弧形箭头 192517"/>
          <p:cNvSpPr/>
          <p:nvPr/>
        </p:nvSpPr>
        <p:spPr>
          <a:xfrm rot="10934203">
            <a:off x="1981200" y="4953000"/>
            <a:ext cx="609600" cy="228600"/>
          </a:xfrm>
          <a:prstGeom prst="curvedDownArrow">
            <a:avLst>
              <a:gd name="adj1" fmla="val 53333"/>
              <a:gd name="adj2" fmla="val 106666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2519" name="右弧形箭头 192518"/>
          <p:cNvSpPr/>
          <p:nvPr/>
        </p:nvSpPr>
        <p:spPr>
          <a:xfrm rot="11109651">
            <a:off x="1219200" y="3733800"/>
            <a:ext cx="304800" cy="762000"/>
          </a:xfrm>
          <a:prstGeom prst="curvedLeftArrow">
            <a:avLst>
              <a:gd name="adj1" fmla="val 50000"/>
              <a:gd name="adj2" fmla="val 10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2520" name="文本框 192519"/>
          <p:cNvSpPr txBox="1"/>
          <p:nvPr/>
        </p:nvSpPr>
        <p:spPr>
          <a:xfrm>
            <a:off x="2133600" y="5486400"/>
            <a:ext cx="3189288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的反对称弯曲振动峰（仅显示两个简并模式中的一个）。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2" name="标题 1945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谱图解析——2,3-二甲基丁烷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4563" name="对象 194562"/>
          <p:cNvGraphicFramePr/>
          <p:nvPr/>
        </p:nvGraphicFramePr>
        <p:xfrm>
          <a:off x="0" y="855663"/>
          <a:ext cx="9144000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6019800" imgH="3838575" progId="Paint.Picture">
                  <p:embed/>
                </p:oleObj>
              </mc:Choice>
              <mc:Fallback>
                <p:oleObj name="" r:id="rId1" imgW="6019800" imgH="3838575" progId="Paint.Picture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5663"/>
                        <a:ext cx="9144000" cy="6002337"/>
                      </a:xfrm>
                      <a:prstGeom prst="rect">
                        <a:avLst/>
                      </a:prstGeom>
                      <a:solidFill>
                        <a:srgbClr val="A5002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64" name="左弧形箭头 194563"/>
          <p:cNvSpPr/>
          <p:nvPr/>
        </p:nvSpPr>
        <p:spPr>
          <a:xfrm rot="4114280">
            <a:off x="3438525" y="4157663"/>
            <a:ext cx="228600" cy="762000"/>
          </a:xfrm>
          <a:prstGeom prst="curvedRight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65" name="左弧形箭头 194564"/>
          <p:cNvSpPr/>
          <p:nvPr/>
        </p:nvSpPr>
        <p:spPr>
          <a:xfrm rot="4114280">
            <a:off x="4000500" y="4152900"/>
            <a:ext cx="228600" cy="762000"/>
          </a:xfrm>
          <a:prstGeom prst="curvedRightArrow">
            <a:avLst>
              <a:gd name="adj1" fmla="val 66666"/>
              <a:gd name="adj2" fmla="val 133333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66" name="上弧形箭头 194565"/>
          <p:cNvSpPr/>
          <p:nvPr/>
        </p:nvSpPr>
        <p:spPr>
          <a:xfrm rot="10544269">
            <a:off x="3733800" y="5791200"/>
            <a:ext cx="838200" cy="304800"/>
          </a:xfrm>
          <a:prstGeom prst="curvedDownArrow">
            <a:avLst>
              <a:gd name="adj1" fmla="val 55000"/>
              <a:gd name="adj2" fmla="val 11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67" name="下弧形箭头 194566"/>
          <p:cNvSpPr/>
          <p:nvPr/>
        </p:nvSpPr>
        <p:spPr>
          <a:xfrm>
            <a:off x="5867400" y="5791200"/>
            <a:ext cx="914400" cy="304800"/>
          </a:xfrm>
          <a:prstGeom prst="curvedUpArrow">
            <a:avLst>
              <a:gd name="adj1" fmla="val 60000"/>
              <a:gd name="adj2" fmla="val 12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68" name="上弧形箭头 194567"/>
          <p:cNvSpPr/>
          <p:nvPr/>
        </p:nvSpPr>
        <p:spPr>
          <a:xfrm>
            <a:off x="6019800" y="4343400"/>
            <a:ext cx="685800" cy="2286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69" name="上弧形箭头 194568"/>
          <p:cNvSpPr/>
          <p:nvPr/>
        </p:nvSpPr>
        <p:spPr>
          <a:xfrm>
            <a:off x="6629400" y="4343400"/>
            <a:ext cx="533400" cy="228600"/>
          </a:xfrm>
          <a:prstGeom prst="curvedDownArrow">
            <a:avLst>
              <a:gd name="adj1" fmla="val 46666"/>
              <a:gd name="adj2" fmla="val 93333"/>
              <a:gd name="adj3" fmla="val 33333"/>
            </a:avLst>
          </a:prstGeom>
          <a:solidFill>
            <a:srgbClr val="A5002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70" name="文本框 194569"/>
          <p:cNvSpPr txBox="1"/>
          <p:nvPr/>
        </p:nvSpPr>
        <p:spPr>
          <a:xfrm>
            <a:off x="5638800" y="2514600"/>
            <a:ext cx="33528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b="1" u="sng" dirty="0">
                <a:latin typeface="Arial" panose="020B0604020202020204" pitchFamily="34" charset="0"/>
                <a:ea typeface="华文新魏" pitchFamily="2" charset="-122"/>
              </a:rPr>
              <a:t>1380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和</a:t>
            </a:r>
            <a:r>
              <a:rPr lang="zh-CN" altLang="en-US" b="1" u="sng" dirty="0">
                <a:solidFill>
                  <a:schemeClr val="folHlink"/>
                </a:solidFill>
                <a:latin typeface="Arial" panose="020B0604020202020204" pitchFamily="34" charset="0"/>
                <a:ea typeface="华文新魏" pitchFamily="2" charset="-122"/>
              </a:rPr>
              <a:t>1365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”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伞“形弯曲振动峰，在正己烷中，这是一个单峰；在2,3-二甲基丁烷中，两个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基团联在同一个季碳上，这个峰就裂分成双峰，表明有叔－丁基基团存在。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94571" name="直接连接符 194570"/>
          <p:cNvSpPr/>
          <p:nvPr/>
        </p:nvSpPr>
        <p:spPr>
          <a:xfrm flipV="1">
            <a:off x="4495800" y="3733800"/>
            <a:ext cx="0" cy="45720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6" name="标题 1955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谱图解析——2,3-二甲基丁烷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5588" name="对象 195587"/>
          <p:cNvGraphicFramePr/>
          <p:nvPr/>
        </p:nvGraphicFramePr>
        <p:xfrm>
          <a:off x="0" y="841375"/>
          <a:ext cx="9144000" cy="601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6019800" imgH="3857625" progId="Paint.Picture">
                  <p:embed/>
                </p:oleObj>
              </mc:Choice>
              <mc:Fallback>
                <p:oleObj name="" r:id="rId1" imgW="6019800" imgH="3857625" progId="Paint.Picture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1375"/>
                        <a:ext cx="9144000" cy="601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589" name="文本框 195588"/>
          <p:cNvSpPr txBox="1"/>
          <p:nvPr/>
        </p:nvSpPr>
        <p:spPr>
          <a:xfrm>
            <a:off x="5257800" y="2819400"/>
            <a:ext cx="3429000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b="1" dirty="0">
                <a:latin typeface="Arial" panose="020B0604020202020204" pitchFamily="34" charset="0"/>
                <a:ea typeface="华文新魏" pitchFamily="2" charset="-122"/>
              </a:rPr>
              <a:t>指纹区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：在这个区域与标准谱比较即可对该样品定性，注意这个样品没有720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sz="1800">
                <a:latin typeface="Arial" panose="020B0604020202020204" pitchFamily="34" charset="0"/>
                <a:ea typeface="华文新魏" pitchFamily="2" charset="-122"/>
              </a:rPr>
              <a:t>的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1800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的摇摆振动峰。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0290" name="文本框 140289"/>
          <p:cNvSpPr txBox="1"/>
          <p:nvPr/>
        </p:nvSpPr>
        <p:spPr>
          <a:xfrm>
            <a:off x="1143000" y="914400"/>
            <a:ext cx="10731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400" i="1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红外光谱仪</a:t>
            </a:r>
            <a:endParaRPr lang="zh-CN" altLang="en-US" sz="1400" i="1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0291" name="文本框 140290"/>
          <p:cNvSpPr txBox="1"/>
          <p:nvPr/>
        </p:nvSpPr>
        <p:spPr>
          <a:xfrm>
            <a:off x="1203325" y="1597025"/>
            <a:ext cx="7407275" cy="641350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pPr algn="just"/>
            <a:r>
              <a:rPr lang="zh-CN" altLang="en-US" sz="18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每一台傅立叶变换红外光谱仪，由以下几部分构成：一个光源、一个干涉仪（分束器是它的一部分）以及一个检测器。</a:t>
            </a:r>
            <a:endParaRPr lang="zh-CN" altLang="en-US" sz="1800" b="1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140292" name="对象 140291"/>
          <p:cNvGraphicFramePr/>
          <p:nvPr/>
        </p:nvGraphicFramePr>
        <p:xfrm>
          <a:off x="1295400" y="2209800"/>
          <a:ext cx="6858000" cy="429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895850" imgH="3695700" progId="Paint.Picture">
                  <p:embed/>
                </p:oleObj>
              </mc:Choice>
              <mc:Fallback>
                <p:oleObj name="" r:id="rId1" imgW="4895850" imgH="36957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5400" y="2209800"/>
                        <a:ext cx="6858000" cy="4294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3" name="矩形 140292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0" name="标题 1966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en-US" altLang="zh-CN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6612" name="对象 19661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" imgW="6048375" imgH="3829050" progId="Paint.Picture">
                  <p:embed/>
                </p:oleObj>
              </mc:Choice>
              <mc:Fallback>
                <p:oleObj name="" r:id="rId1" imgW="6048375" imgH="3829050" progId="Paint.Picture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6613" name="文本框 196612"/>
          <p:cNvSpPr txBox="1"/>
          <p:nvPr/>
        </p:nvSpPr>
        <p:spPr>
          <a:xfrm>
            <a:off x="2743200" y="3810000"/>
            <a:ext cx="31242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1-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己烯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你能分辨出哪一个峰是双键峰？（提示：与己烷峰比较即可得出结论）。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7634" name="标题 1976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7636" name="对象 197635"/>
          <p:cNvGraphicFramePr/>
          <p:nvPr/>
        </p:nvGraphicFramePr>
        <p:xfrm>
          <a:off x="0" y="825500"/>
          <a:ext cx="9144000" cy="603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6019800" imgH="3810000" progId="Paint.Picture">
                  <p:embed/>
                </p:oleObj>
              </mc:Choice>
              <mc:Fallback>
                <p:oleObj name="" r:id="rId1" imgW="6019800" imgH="3810000" progId="Paint.Picture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25500"/>
                        <a:ext cx="9144000" cy="6032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37" name="直接连接符 197636"/>
          <p:cNvSpPr/>
          <p:nvPr/>
        </p:nvSpPr>
        <p:spPr>
          <a:xfrm flipH="1">
            <a:off x="2667000" y="4038600"/>
            <a:ext cx="304800" cy="533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7638" name="直接连接符 197637"/>
          <p:cNvSpPr/>
          <p:nvPr/>
        </p:nvSpPr>
        <p:spPr>
          <a:xfrm>
            <a:off x="2743200" y="4953000"/>
            <a:ext cx="381000" cy="685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7639" name="文本框 197638"/>
          <p:cNvSpPr txBox="1"/>
          <p:nvPr/>
        </p:nvSpPr>
        <p:spPr>
          <a:xfrm>
            <a:off x="5791200" y="4343400"/>
            <a:ext cx="28956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3080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是＝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反对称伸缩振动峰。在3000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以上有吸收峰，表面有不饱和基团存在（双键或炔烃或芳烃）。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8658" name="标题 198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8660" name="对象 198659"/>
          <p:cNvGraphicFramePr/>
          <p:nvPr/>
        </p:nvGraphicFramePr>
        <p:xfrm>
          <a:off x="0" y="820738"/>
          <a:ext cx="9144000" cy="603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6010275" imgH="3810000" progId="Paint.Picture">
                  <p:embed/>
                </p:oleObj>
              </mc:Choice>
              <mc:Fallback>
                <p:oleObj name="" r:id="rId1" imgW="6010275" imgH="3810000" progId="Paint.Picture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20738"/>
                        <a:ext cx="9144000" cy="6037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661" name="直接连接符 198660"/>
          <p:cNvSpPr/>
          <p:nvPr/>
        </p:nvSpPr>
        <p:spPr>
          <a:xfrm flipV="1">
            <a:off x="2667000" y="4038600"/>
            <a:ext cx="304800" cy="533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8662" name="直接连接符 198661"/>
          <p:cNvSpPr/>
          <p:nvPr/>
        </p:nvSpPr>
        <p:spPr>
          <a:xfrm>
            <a:off x="2667000" y="4953000"/>
            <a:ext cx="3048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8663" name="文本框 198662"/>
          <p:cNvSpPr txBox="1"/>
          <p:nvPr/>
        </p:nvSpPr>
        <p:spPr>
          <a:xfrm>
            <a:off x="5715000" y="4343400"/>
            <a:ext cx="28956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2997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=CH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的对称伸缩振动。一般来说，反对称伸缩振动吸收峰的频率要高于对称伸缩振动的频率。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9682" name="标题 1996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99684" name="对象 199683"/>
          <p:cNvGraphicFramePr/>
          <p:nvPr/>
        </p:nvGraphicFramePr>
        <p:xfrm>
          <a:off x="0" y="852488"/>
          <a:ext cx="9144000" cy="600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6000750" imgH="3829050" progId="Paint.Picture">
                  <p:embed/>
                </p:oleObj>
              </mc:Choice>
              <mc:Fallback>
                <p:oleObj name="" r:id="rId1" imgW="6000750" imgH="3829050" progId="Paint.Picture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2488"/>
                        <a:ext cx="9144000" cy="6005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9685" name="直接连接符 199684"/>
          <p:cNvSpPr/>
          <p:nvPr/>
        </p:nvSpPr>
        <p:spPr>
          <a:xfrm flipH="1" flipV="1">
            <a:off x="1905000" y="44958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9686" name="直接连接符 199685"/>
          <p:cNvSpPr/>
          <p:nvPr/>
        </p:nvSpPr>
        <p:spPr>
          <a:xfrm flipV="1">
            <a:off x="1981200" y="51054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9687" name="直接连接符 199686"/>
          <p:cNvSpPr/>
          <p:nvPr/>
        </p:nvSpPr>
        <p:spPr>
          <a:xfrm flipH="1" flipV="1">
            <a:off x="2514600" y="5105400"/>
            <a:ext cx="2286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9689" name="文本框 199688"/>
          <p:cNvSpPr txBox="1"/>
          <p:nvPr/>
        </p:nvSpPr>
        <p:spPr>
          <a:xfrm>
            <a:off x="1219200" y="5867400"/>
            <a:ext cx="25034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0706" name="标题 2007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0708" name="对象 20070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6019800" imgH="3838575" progId="Paint.Picture">
                  <p:embed/>
                </p:oleObj>
              </mc:Choice>
              <mc:Fallback>
                <p:oleObj name="" r:id="rId1" imgW="6019800" imgH="3838575" progId="Paint.Picture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0709" name="直接连接符 200708"/>
          <p:cNvSpPr/>
          <p:nvPr/>
        </p:nvSpPr>
        <p:spPr>
          <a:xfrm flipH="1" flipV="1">
            <a:off x="2438400" y="51816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0710" name="直接连接符 200709"/>
          <p:cNvSpPr/>
          <p:nvPr/>
        </p:nvSpPr>
        <p:spPr>
          <a:xfrm flipH="1">
            <a:off x="2895600" y="5105400"/>
            <a:ext cx="5334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0711" name="文本框 200710"/>
          <p:cNvSpPr txBox="1"/>
          <p:nvPr/>
        </p:nvSpPr>
        <p:spPr>
          <a:xfrm>
            <a:off x="1143000" y="4343400"/>
            <a:ext cx="243363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2924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30" name="标题 2017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1732" name="对象 201731"/>
          <p:cNvGraphicFramePr/>
          <p:nvPr/>
        </p:nvGraphicFramePr>
        <p:xfrm>
          <a:off x="0" y="850900"/>
          <a:ext cx="9144000" cy="600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1" imgW="6038850" imgH="3857625" progId="Paint.Picture">
                  <p:embed/>
                </p:oleObj>
              </mc:Choice>
              <mc:Fallback>
                <p:oleObj name="" r:id="rId1" imgW="6038850" imgH="3857625" progId="Paint.Picture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0900"/>
                        <a:ext cx="9144000" cy="600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33" name="直接连接符 201732"/>
          <p:cNvSpPr/>
          <p:nvPr/>
        </p:nvSpPr>
        <p:spPr>
          <a:xfrm>
            <a:off x="5334000" y="4953000"/>
            <a:ext cx="609600" cy="533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1734" name="直接连接符 201733"/>
          <p:cNvSpPr/>
          <p:nvPr/>
        </p:nvSpPr>
        <p:spPr>
          <a:xfrm flipV="1">
            <a:off x="5486400" y="5715000"/>
            <a:ext cx="3048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1735" name="直接连接符 201734"/>
          <p:cNvSpPr/>
          <p:nvPr/>
        </p:nvSpPr>
        <p:spPr>
          <a:xfrm flipH="1" flipV="1">
            <a:off x="6172200" y="57150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1736" name="文本框 201735"/>
          <p:cNvSpPr txBox="1"/>
          <p:nvPr/>
        </p:nvSpPr>
        <p:spPr>
          <a:xfrm>
            <a:off x="5334000" y="4267200"/>
            <a:ext cx="187325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2870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的对称伸缩振动。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4" name="标题 2027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2756" name="对象 20275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" imgW="6029325" imgH="3829050" progId="Paint.Picture">
                  <p:embed/>
                </p:oleObj>
              </mc:Choice>
              <mc:Fallback>
                <p:oleObj name="" r:id="rId1" imgW="6029325" imgH="3829050" progId="Paint.Picture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2757" name="直接连接符 202756"/>
          <p:cNvSpPr/>
          <p:nvPr/>
        </p:nvSpPr>
        <p:spPr>
          <a:xfrm>
            <a:off x="6019800" y="3657600"/>
            <a:ext cx="4572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2758" name="直接连接符 202757"/>
          <p:cNvSpPr/>
          <p:nvPr/>
        </p:nvSpPr>
        <p:spPr>
          <a:xfrm flipH="1">
            <a:off x="6553200" y="3657600"/>
            <a:ext cx="4572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2760" name="文本框 202759"/>
          <p:cNvSpPr txBox="1"/>
          <p:nvPr/>
        </p:nvSpPr>
        <p:spPr>
          <a:xfrm>
            <a:off x="5334000" y="5257800"/>
            <a:ext cx="21478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3778" name="标题 2037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3780" name="对象 20377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3781" name="右弧形箭头 203780"/>
          <p:cNvSpPr/>
          <p:nvPr/>
        </p:nvSpPr>
        <p:spPr>
          <a:xfrm>
            <a:off x="5638800" y="3657600"/>
            <a:ext cx="152400" cy="381000"/>
          </a:xfrm>
          <a:prstGeom prst="curvedLeft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3782" name="右弧形箭头 203781"/>
          <p:cNvSpPr/>
          <p:nvPr/>
        </p:nvSpPr>
        <p:spPr>
          <a:xfrm>
            <a:off x="5867400" y="4038600"/>
            <a:ext cx="152400" cy="533400"/>
          </a:xfrm>
          <a:prstGeom prst="curvedLeft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3783" name="文本框 203782"/>
          <p:cNvSpPr txBox="1"/>
          <p:nvPr/>
        </p:nvSpPr>
        <p:spPr>
          <a:xfrm>
            <a:off x="3200400" y="4800600"/>
            <a:ext cx="27432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1821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（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红色），是=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面弯曲振动，这是909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处的基频峰的倍频峰（灰色），倍频峰的吸收强度要比基频峰弱得多。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02" name="标题 2048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4804" name="对象 20480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6010275" imgH="3829050" progId="Paint.Picture">
                  <p:embed/>
                </p:oleObj>
              </mc:Choice>
              <mc:Fallback>
                <p:oleObj name="" r:id="rId1" imgW="6010275" imgH="3829050" progId="Paint.Picture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06" name="左右箭头 204805"/>
          <p:cNvSpPr/>
          <p:nvPr/>
        </p:nvSpPr>
        <p:spPr>
          <a:xfrm>
            <a:off x="2971800" y="4876800"/>
            <a:ext cx="762000" cy="228600"/>
          </a:xfrm>
          <a:prstGeom prst="leftRightArrow">
            <a:avLst>
              <a:gd name="adj1" fmla="val 50000"/>
              <a:gd name="adj2" fmla="val 66666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07" name="文本框 204806"/>
          <p:cNvSpPr txBox="1"/>
          <p:nvPr/>
        </p:nvSpPr>
        <p:spPr>
          <a:xfrm>
            <a:off x="4876800" y="4191000"/>
            <a:ext cx="4068763" cy="180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1642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C=C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伸缩振动，一般来说，1640±20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是顺式和乙烯基的伸缩振动峰的位置;1670±10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是反式、叔碳、季碳取代的双键伸缩振动峰的位置。反式-2-己烯只有一个很弱的吸收峰，这是因为内双键伸缩仅会导致偶极矩的微小变化（近似于对称的情况）。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826" name="标题 2058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5828" name="对象 205827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1" imgW="6010275" imgH="3838575" progId="Paint.Picture">
                  <p:embed/>
                </p:oleObj>
              </mc:Choice>
              <mc:Fallback>
                <p:oleObj name="" r:id="rId1" imgW="6010275" imgH="3838575" progId="Paint.Picture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29" name="上弧形箭头 205828"/>
          <p:cNvSpPr/>
          <p:nvPr/>
        </p:nvSpPr>
        <p:spPr>
          <a:xfrm rot="-3945434">
            <a:off x="2362200" y="4495800"/>
            <a:ext cx="762000" cy="304800"/>
          </a:xfrm>
          <a:prstGeom prst="curvedDown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830" name="上弧形箭头 205829"/>
          <p:cNvSpPr/>
          <p:nvPr/>
        </p:nvSpPr>
        <p:spPr>
          <a:xfrm rot="-9273825">
            <a:off x="2801938" y="5648325"/>
            <a:ext cx="682625" cy="231775"/>
          </a:xfrm>
          <a:prstGeom prst="curvedDownArrow">
            <a:avLst>
              <a:gd name="adj1" fmla="val 58904"/>
              <a:gd name="adj2" fmla="val 117808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832" name="上弧形箭头 205831"/>
          <p:cNvSpPr/>
          <p:nvPr/>
        </p:nvSpPr>
        <p:spPr>
          <a:xfrm rot="-10300200">
            <a:off x="3200400" y="5562600"/>
            <a:ext cx="682625" cy="231775"/>
          </a:xfrm>
          <a:prstGeom prst="curvedDownArrow">
            <a:avLst>
              <a:gd name="adj1" fmla="val 58904"/>
              <a:gd name="adj2" fmla="val 117808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833" name="文本框 205832"/>
          <p:cNvSpPr txBox="1"/>
          <p:nvPr/>
        </p:nvSpPr>
        <p:spPr>
          <a:xfrm>
            <a:off x="2590800" y="5943600"/>
            <a:ext cx="19812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1466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的反对称弯曲振动。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1314" name="图片 141313" descr="D:\FT-IR\IR-NT-Course\Figures\BMP\FIG5A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514600"/>
            <a:ext cx="5181600" cy="2757488"/>
          </a:xfrm>
          <a:prstGeom prst="rect">
            <a:avLst/>
          </a:prstGeom>
          <a:solidFill>
            <a:srgbClr val="002FC6"/>
          </a:solidFill>
          <a:ln w="9525">
            <a:noFill/>
          </a:ln>
        </p:spPr>
      </p:pic>
      <p:sp>
        <p:nvSpPr>
          <p:cNvPr id="141315" name="直接连接符 141314"/>
          <p:cNvSpPr/>
          <p:nvPr/>
        </p:nvSpPr>
        <p:spPr>
          <a:xfrm flipH="1">
            <a:off x="5715000" y="4038600"/>
            <a:ext cx="1905000" cy="0"/>
          </a:xfrm>
          <a:prstGeom prst="line">
            <a:avLst/>
          </a:prstGeom>
          <a:ln w="50800" cap="sq" cmpd="sng">
            <a:solidFill>
              <a:srgbClr val="8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1316" name="矩形 141315"/>
          <p:cNvSpPr/>
          <p:nvPr/>
        </p:nvSpPr>
        <p:spPr>
          <a:xfrm>
            <a:off x="7620000" y="3657600"/>
            <a:ext cx="990600" cy="762000"/>
          </a:xfrm>
          <a:prstGeom prst="rect">
            <a:avLst/>
          </a:prstGeom>
          <a:solidFill>
            <a:schemeClr val="bg1"/>
          </a:solidFill>
          <a:ln w="635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17" name="直接连接符 141316"/>
          <p:cNvSpPr/>
          <p:nvPr/>
        </p:nvSpPr>
        <p:spPr>
          <a:xfrm flipH="1">
            <a:off x="4800600" y="4038600"/>
            <a:ext cx="914400" cy="0"/>
          </a:xfrm>
          <a:prstGeom prst="line">
            <a:avLst/>
          </a:prstGeom>
          <a:ln w="25400" cap="sq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1318" name="直接连接符 141317"/>
          <p:cNvSpPr/>
          <p:nvPr/>
        </p:nvSpPr>
        <p:spPr>
          <a:xfrm flipV="1">
            <a:off x="5715000" y="3276600"/>
            <a:ext cx="0" cy="762000"/>
          </a:xfrm>
          <a:prstGeom prst="line">
            <a:avLst/>
          </a:prstGeom>
          <a:ln w="25400" cap="sq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1319" name="直接连接符 141318"/>
          <p:cNvSpPr/>
          <p:nvPr/>
        </p:nvSpPr>
        <p:spPr>
          <a:xfrm>
            <a:off x="4800600" y="4191000"/>
            <a:ext cx="22860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41320" name="直接连接符 141319"/>
          <p:cNvSpPr/>
          <p:nvPr/>
        </p:nvSpPr>
        <p:spPr>
          <a:xfrm>
            <a:off x="5791200" y="4191000"/>
            <a:ext cx="0" cy="7620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41321" name="直接连接符 141320"/>
          <p:cNvSpPr/>
          <p:nvPr/>
        </p:nvSpPr>
        <p:spPr>
          <a:xfrm>
            <a:off x="5562600" y="3352800"/>
            <a:ext cx="0" cy="1600200"/>
          </a:xfrm>
          <a:prstGeom prst="line">
            <a:avLst/>
          </a:prstGeom>
          <a:ln w="25400" cap="flat" cmpd="sng">
            <a:solidFill>
              <a:srgbClr val="008000"/>
            </a:solidFill>
            <a:prstDash val="dashDot"/>
            <a:headEnd type="none" w="med" len="med"/>
            <a:tailEnd type="triangle" w="med" len="med"/>
          </a:ln>
        </p:spPr>
      </p:sp>
      <p:sp>
        <p:nvSpPr>
          <p:cNvPr id="141322" name="直接连接符 141321"/>
          <p:cNvSpPr/>
          <p:nvPr/>
        </p:nvSpPr>
        <p:spPr>
          <a:xfrm>
            <a:off x="5562600" y="3886200"/>
            <a:ext cx="1524000" cy="0"/>
          </a:xfrm>
          <a:prstGeom prst="line">
            <a:avLst/>
          </a:prstGeom>
          <a:ln w="25400" cap="flat" cmpd="sng">
            <a:solidFill>
              <a:srgbClr val="008000"/>
            </a:solidFill>
            <a:prstDash val="dashDot"/>
            <a:headEnd type="none" w="med" len="med"/>
            <a:tailEnd type="triangle" w="med" len="med"/>
          </a:ln>
        </p:spPr>
      </p:sp>
      <p:sp>
        <p:nvSpPr>
          <p:cNvPr id="141323" name="文本框 141322"/>
          <p:cNvSpPr txBox="1"/>
          <p:nvPr/>
        </p:nvSpPr>
        <p:spPr>
          <a:xfrm>
            <a:off x="5181600" y="4862513"/>
            <a:ext cx="869950" cy="366712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1800" i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到样品</a:t>
            </a:r>
            <a:endParaRPr lang="zh-CN" altLang="en-US" sz="2000" i="1" dirty="0">
              <a:solidFill>
                <a:srgbClr val="EAEA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324" name="文本框 141323"/>
          <p:cNvSpPr txBox="1"/>
          <p:nvPr/>
        </p:nvSpPr>
        <p:spPr>
          <a:xfrm>
            <a:off x="7620000" y="3657600"/>
            <a:ext cx="990600" cy="8255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i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红外光源发出的光束</a:t>
            </a:r>
            <a:endParaRPr lang="zh-CN" altLang="en-US" i="1" dirty="0">
              <a:solidFill>
                <a:srgbClr val="EAEA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325" name="直接连接符 141324"/>
          <p:cNvSpPr/>
          <p:nvPr/>
        </p:nvSpPr>
        <p:spPr>
          <a:xfrm>
            <a:off x="2971800" y="4038600"/>
            <a:ext cx="1676400" cy="0"/>
          </a:xfrm>
          <a:prstGeom prst="line">
            <a:avLst/>
          </a:prstGeom>
          <a:ln w="38100" cap="sq" cmpd="sng">
            <a:solidFill>
              <a:srgbClr val="00008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141326" name="文本框 141325"/>
          <p:cNvSpPr txBox="1"/>
          <p:nvPr/>
        </p:nvSpPr>
        <p:spPr>
          <a:xfrm>
            <a:off x="1143000" y="914400"/>
            <a:ext cx="1073150" cy="30480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400" i="1" dirty="0">
                <a:solidFill>
                  <a:srgbClr val="002FC6"/>
                </a:solidFill>
                <a:latin typeface="Arial" panose="020B0604020202020204" pitchFamily="34" charset="0"/>
                <a:ea typeface="楷体_GB2312" pitchFamily="49" charset="-122"/>
              </a:rPr>
              <a:t>红外光谱仪</a:t>
            </a:r>
            <a:endParaRPr lang="zh-CN" altLang="en-US" sz="1400" i="1" dirty="0">
              <a:solidFill>
                <a:srgbClr val="002FC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27" name="文本框 141326"/>
          <p:cNvSpPr txBox="1"/>
          <p:nvPr/>
        </p:nvSpPr>
        <p:spPr>
          <a:xfrm>
            <a:off x="2438400" y="1905000"/>
            <a:ext cx="3384550" cy="366713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18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干涉仪是红外光谱仪的心脏部件</a:t>
            </a:r>
            <a:endParaRPr lang="zh-CN" altLang="en-US" sz="1800" b="1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28" name="文本框 141327"/>
          <p:cNvSpPr txBox="1"/>
          <p:nvPr/>
        </p:nvSpPr>
        <p:spPr>
          <a:xfrm>
            <a:off x="1981200" y="5638800"/>
            <a:ext cx="6356350" cy="366713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sz="18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在干涉仪的出口，两束有光程差的光发生干涉，然后到样品。</a:t>
            </a:r>
            <a:endParaRPr lang="zh-CN" altLang="en-US" sz="18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1329" name="矩形 141328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850" name="标题 2068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6852" name="对象 20685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6029325" imgH="3819525" progId="Paint.Picture">
                  <p:embed/>
                </p:oleObj>
              </mc:Choice>
              <mc:Fallback>
                <p:oleObj name="" r:id="rId1" imgW="6029325" imgH="3819525" progId="Paint.Picture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853" name="上弧形箭头 206852"/>
          <p:cNvSpPr/>
          <p:nvPr/>
        </p:nvSpPr>
        <p:spPr>
          <a:xfrm>
            <a:off x="3352800" y="4419600"/>
            <a:ext cx="762000" cy="228600"/>
          </a:xfrm>
          <a:prstGeom prst="curvedDown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6854" name="左弧形箭头 206853"/>
          <p:cNvSpPr/>
          <p:nvPr/>
        </p:nvSpPr>
        <p:spPr>
          <a:xfrm rot="5464528">
            <a:off x="4495800" y="4191000"/>
            <a:ext cx="304800" cy="762000"/>
          </a:xfrm>
          <a:prstGeom prst="curvedRight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6856" name="文本框 206855"/>
          <p:cNvSpPr txBox="1"/>
          <p:nvPr/>
        </p:nvSpPr>
        <p:spPr>
          <a:xfrm>
            <a:off x="3352800" y="5943600"/>
            <a:ext cx="22860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7874" name="标题 2078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7876" name="对象 20787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6029325" imgH="3819525" progId="Paint.Picture">
                  <p:embed/>
                </p:oleObj>
              </mc:Choice>
              <mc:Fallback>
                <p:oleObj name="" r:id="rId1" imgW="6029325" imgH="3819525" progId="Paint.Picture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877" name="上弧形箭头 207876"/>
          <p:cNvSpPr/>
          <p:nvPr/>
        </p:nvSpPr>
        <p:spPr>
          <a:xfrm rot="-3945258">
            <a:off x="3505200" y="3581400"/>
            <a:ext cx="838200" cy="381000"/>
          </a:xfrm>
          <a:prstGeom prst="curvedDownArrow">
            <a:avLst>
              <a:gd name="adj1" fmla="val 44000"/>
              <a:gd name="adj2" fmla="val 88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7878" name="下弧形箭头 207877"/>
          <p:cNvSpPr/>
          <p:nvPr/>
        </p:nvSpPr>
        <p:spPr>
          <a:xfrm>
            <a:off x="4114800" y="4876800"/>
            <a:ext cx="609600" cy="228600"/>
          </a:xfrm>
          <a:prstGeom prst="curvedUp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7879" name="下弧形箭头 207878"/>
          <p:cNvSpPr/>
          <p:nvPr/>
        </p:nvSpPr>
        <p:spPr>
          <a:xfrm>
            <a:off x="4495800" y="4648200"/>
            <a:ext cx="609600" cy="228600"/>
          </a:xfrm>
          <a:prstGeom prst="curvedUp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7880" name="文本框 207879"/>
          <p:cNvSpPr txBox="1"/>
          <p:nvPr/>
        </p:nvSpPr>
        <p:spPr>
          <a:xfrm>
            <a:off x="3657600" y="5257800"/>
            <a:ext cx="19050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的伞形弯曲振动峰。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8" name="标题 2088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8900" name="对象 20889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1" imgW="6029325" imgH="3829050" progId="Paint.Picture">
                  <p:embed/>
                </p:oleObj>
              </mc:Choice>
              <mc:Fallback>
                <p:oleObj name="" r:id="rId1" imgW="6029325" imgH="3829050" progId="Paint.Picture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8901" name="文本框 208900"/>
          <p:cNvSpPr txBox="1"/>
          <p:nvPr/>
        </p:nvSpPr>
        <p:spPr>
          <a:xfrm>
            <a:off x="4495800" y="2819400"/>
            <a:ext cx="34290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指纹区：与参考谱图对比，即可以定性归属样品。注意：该谱图中没有720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的摇摆振动吸收峰（一般只有4个或4个以上的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存在时才出现720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的峰）。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922" name="标题 2099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09924" name="对象 209923"/>
          <p:cNvGraphicFramePr/>
          <p:nvPr/>
        </p:nvGraphicFramePr>
        <p:xfrm>
          <a:off x="0" y="844550"/>
          <a:ext cx="9144000" cy="601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" imgW="6038850" imgH="3867150" progId="Paint.Picture">
                  <p:embed/>
                </p:oleObj>
              </mc:Choice>
              <mc:Fallback>
                <p:oleObj name="" r:id="rId1" imgW="6038850" imgH="3867150" progId="Paint.Picture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4550"/>
                        <a:ext cx="9144000" cy="601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9925" name="下弧形箭头 209924"/>
          <p:cNvSpPr/>
          <p:nvPr/>
        </p:nvSpPr>
        <p:spPr>
          <a:xfrm rot="-5620289">
            <a:off x="5257800" y="3581400"/>
            <a:ext cx="762000" cy="304800"/>
          </a:xfrm>
          <a:prstGeom prst="curvedUp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9926" name="右弧形箭头 209925"/>
          <p:cNvSpPr/>
          <p:nvPr/>
        </p:nvSpPr>
        <p:spPr>
          <a:xfrm>
            <a:off x="5715000" y="4191000"/>
            <a:ext cx="228600" cy="609600"/>
          </a:xfrm>
          <a:prstGeom prst="curvedLef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9927" name="上弧形箭头 209926"/>
          <p:cNvSpPr/>
          <p:nvPr/>
        </p:nvSpPr>
        <p:spPr>
          <a:xfrm rot="-5145169">
            <a:off x="2895600" y="3962400"/>
            <a:ext cx="685800" cy="2286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9928" name="文本框 209927"/>
          <p:cNvSpPr txBox="1"/>
          <p:nvPr/>
        </p:nvSpPr>
        <p:spPr>
          <a:xfrm>
            <a:off x="3276600" y="4800600"/>
            <a:ext cx="266700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993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是=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的面扭曲振动，只有单取代或反式双键有此振动，该振动峰必须有两个反式的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存在；顺式双键有一个不同的面弯曲振动峰。</a:t>
            </a:r>
            <a:endParaRPr lang="zh-CN" altLang="en-US" baseline="300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0946" name="标题 2109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0948" name="对象 210947"/>
          <p:cNvGraphicFramePr/>
          <p:nvPr/>
        </p:nvGraphicFramePr>
        <p:xfrm>
          <a:off x="0" y="863600"/>
          <a:ext cx="9144000" cy="599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3600"/>
                        <a:ext cx="9144000" cy="599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49" name="下弧形箭头 210948"/>
          <p:cNvSpPr/>
          <p:nvPr/>
        </p:nvSpPr>
        <p:spPr>
          <a:xfrm rot="17231788">
            <a:off x="5562600" y="4495800"/>
            <a:ext cx="533400" cy="228600"/>
          </a:xfrm>
          <a:prstGeom prst="curvedUp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0950" name="下弧形箭头 210949"/>
          <p:cNvSpPr/>
          <p:nvPr/>
        </p:nvSpPr>
        <p:spPr>
          <a:xfrm rot="-5874290">
            <a:off x="5448300" y="4000500"/>
            <a:ext cx="457200" cy="228600"/>
          </a:xfrm>
          <a:prstGeom prst="curvedUp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0951" name="文本框 210950"/>
          <p:cNvSpPr txBox="1"/>
          <p:nvPr/>
        </p:nvSpPr>
        <p:spPr>
          <a:xfrm>
            <a:off x="3200400" y="4953000"/>
            <a:ext cx="2971800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909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sz="1800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sz="1800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面弯曲振动峰，只有端基带两个氢的双键才有这个吸收峰。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1970" name="标题 2119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谱图解析——1-己烯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1972" name="对象 21197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1" imgW="6048375" imgH="3848100" progId="Paint.Picture">
                  <p:embed/>
                </p:oleObj>
              </mc:Choice>
              <mc:Fallback>
                <p:oleObj name="" r:id="rId1" imgW="6048375" imgH="3848100" progId="Paint.Picture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73" name="文本框 211972"/>
          <p:cNvSpPr txBox="1"/>
          <p:nvPr/>
        </p:nvSpPr>
        <p:spPr>
          <a:xfrm>
            <a:off x="3657600" y="3581400"/>
            <a:ext cx="32766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指纹区：与参考谱图对比即可对该化合物进行定性。注意：没有720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的摇摆峰，因为该峰的出现必须4个和4个以上的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连在一起。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4" name="标题 2129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2996" name="对象 212995"/>
          <p:cNvGraphicFramePr/>
          <p:nvPr/>
        </p:nvGraphicFramePr>
        <p:xfrm>
          <a:off x="0" y="844550"/>
          <a:ext cx="9144000" cy="601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" imgW="6038850" imgH="3867150" progId="Paint.Picture">
                  <p:embed/>
                </p:oleObj>
              </mc:Choice>
              <mc:Fallback>
                <p:oleObj name="" r:id="rId1" imgW="6038850" imgH="3867150" progId="Paint.Picture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4550"/>
                        <a:ext cx="9144000" cy="601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2997" name="文本框 212996"/>
          <p:cNvSpPr txBox="1"/>
          <p:nvPr/>
        </p:nvSpPr>
        <p:spPr>
          <a:xfrm>
            <a:off x="2819400" y="3810000"/>
            <a:ext cx="2971800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sz="1800" b="1" dirty="0">
                <a:latin typeface="Arial" panose="020B0604020202020204" pitchFamily="34" charset="0"/>
                <a:ea typeface="华文新魏" pitchFamily="2" charset="-122"/>
              </a:rPr>
              <a:t>1-庚炔</a:t>
            </a:r>
            <a:endParaRPr lang="zh-CN" altLang="en-US" sz="1800" b="1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你能判断出哪些峰来自三键？（提示：与己烷谱图比对）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8" name="标题 2140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4020" name="对象 21401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1" imgW="6048375" imgH="3829050" progId="Paint.Picture">
                  <p:embed/>
                </p:oleObj>
              </mc:Choice>
              <mc:Fallback>
                <p:oleObj name="" r:id="rId1" imgW="6048375" imgH="3829050" progId="Paint.Picture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21" name="直接连接符 214020"/>
          <p:cNvSpPr/>
          <p:nvPr/>
        </p:nvSpPr>
        <p:spPr>
          <a:xfrm flipH="1">
            <a:off x="5410200" y="3962400"/>
            <a:ext cx="990600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4022" name="文本框 214021"/>
          <p:cNvSpPr txBox="1"/>
          <p:nvPr/>
        </p:nvSpPr>
        <p:spPr>
          <a:xfrm>
            <a:off x="3124200" y="4495800"/>
            <a:ext cx="29718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3312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 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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CH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伸缩振动峰，一般来说，范围在3300±20 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而且非常尖锐。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标题 2150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5044" name="对象 21504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45" name="直接连接符 215044"/>
          <p:cNvSpPr/>
          <p:nvPr/>
        </p:nvSpPr>
        <p:spPr>
          <a:xfrm flipH="1" flipV="1">
            <a:off x="1752600" y="39624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046" name="直接连接符 215045"/>
          <p:cNvSpPr/>
          <p:nvPr/>
        </p:nvSpPr>
        <p:spPr>
          <a:xfrm flipV="1">
            <a:off x="1828800" y="45720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047" name="直接连接符 215046"/>
          <p:cNvSpPr/>
          <p:nvPr/>
        </p:nvSpPr>
        <p:spPr>
          <a:xfrm flipH="1" flipV="1">
            <a:off x="2362200" y="4572000"/>
            <a:ext cx="2286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048" name="文本框 215047"/>
          <p:cNvSpPr txBox="1"/>
          <p:nvPr/>
        </p:nvSpPr>
        <p:spPr>
          <a:xfrm>
            <a:off x="1219200" y="5334000"/>
            <a:ext cx="21732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6" name="标题 2160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6068" name="对象 216067"/>
          <p:cNvGraphicFramePr/>
          <p:nvPr/>
        </p:nvGraphicFramePr>
        <p:xfrm>
          <a:off x="0" y="836613"/>
          <a:ext cx="9144000" cy="602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1" imgW="6010275" imgH="3857625" progId="Paint.Picture">
                  <p:embed/>
                </p:oleObj>
              </mc:Choice>
              <mc:Fallback>
                <p:oleObj name="" r:id="rId1" imgW="6010275" imgH="3857625" progId="Paint.Picture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6613"/>
                        <a:ext cx="9144000" cy="6021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6069" name="直接连接符 216068"/>
          <p:cNvSpPr/>
          <p:nvPr/>
        </p:nvSpPr>
        <p:spPr>
          <a:xfrm>
            <a:off x="1828800" y="3886200"/>
            <a:ext cx="3810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6070" name="直接连接符 216069"/>
          <p:cNvSpPr/>
          <p:nvPr/>
        </p:nvSpPr>
        <p:spPr>
          <a:xfrm flipV="1">
            <a:off x="2286000" y="38862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6071" name="文本框 216070"/>
          <p:cNvSpPr txBox="1"/>
          <p:nvPr/>
        </p:nvSpPr>
        <p:spPr>
          <a:xfrm>
            <a:off x="1219200" y="5257800"/>
            <a:ext cx="21224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2935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8" name="直接连接符 142337"/>
          <p:cNvSpPr/>
          <p:nvPr/>
        </p:nvSpPr>
        <p:spPr>
          <a:xfrm>
            <a:off x="4724400" y="3200400"/>
            <a:ext cx="533400" cy="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2339" name="文本框 142338"/>
          <p:cNvSpPr txBox="1"/>
          <p:nvPr/>
        </p:nvSpPr>
        <p:spPr>
          <a:xfrm>
            <a:off x="3581400" y="1716088"/>
            <a:ext cx="717550" cy="3048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1400" b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干涉仪</a:t>
            </a:r>
            <a:endParaRPr lang="zh-CN" altLang="en-US" sz="1400" b="1" dirty="0">
              <a:solidFill>
                <a:srgbClr val="002FC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2340" name="图片 142339" descr="D:\FT-IR\IR-NT-Course\Figures\BMP\FIG7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4419600"/>
            <a:ext cx="4419600" cy="180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41" name="直接连接符 142340"/>
          <p:cNvSpPr/>
          <p:nvPr/>
        </p:nvSpPr>
        <p:spPr>
          <a:xfrm>
            <a:off x="5257800" y="3200400"/>
            <a:ext cx="0" cy="99060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42342" name="图片 142341" descr="D:\FT-IR\IR-NT-Course\Figures\BMP\FIG6a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209800"/>
            <a:ext cx="2752725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43" name="文本框 142342"/>
          <p:cNvSpPr txBox="1"/>
          <p:nvPr/>
        </p:nvSpPr>
        <p:spPr>
          <a:xfrm>
            <a:off x="5257800" y="2239963"/>
            <a:ext cx="3321050" cy="641350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动镜移动距离为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/2 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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，</a:t>
            </a: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即</a:t>
            </a: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光程差为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</a:t>
            </a: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时</a:t>
            </a: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1800" b="1" dirty="0">
              <a:solidFill>
                <a:srgbClr val="002FC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2344" name="文本框 142343"/>
          <p:cNvSpPr txBox="1"/>
          <p:nvPr/>
        </p:nvSpPr>
        <p:spPr>
          <a:xfrm>
            <a:off x="1219200" y="914400"/>
            <a:ext cx="22161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干涉仪（单色光说明）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2345" name="矩形 142344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7090" name="标题 2170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7092" name="对象 217091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1" imgW="6019800" imgH="3848100" progId="Paint.Picture">
                  <p:embed/>
                </p:oleObj>
              </mc:Choice>
              <mc:Fallback>
                <p:oleObj name="" r:id="rId1" imgW="6019800" imgH="3848100" progId="Paint.Picture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7093" name="直接连接符 217092"/>
          <p:cNvSpPr/>
          <p:nvPr/>
        </p:nvSpPr>
        <p:spPr>
          <a:xfrm>
            <a:off x="5867400" y="3810000"/>
            <a:ext cx="4572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7094" name="直接连接符 217093"/>
          <p:cNvSpPr/>
          <p:nvPr/>
        </p:nvSpPr>
        <p:spPr>
          <a:xfrm flipV="1">
            <a:off x="6019800" y="44958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7095" name="直接连接符 217094"/>
          <p:cNvSpPr/>
          <p:nvPr/>
        </p:nvSpPr>
        <p:spPr>
          <a:xfrm flipH="1" flipV="1">
            <a:off x="6477000" y="4495800"/>
            <a:ext cx="3048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7096" name="文本框 217095"/>
          <p:cNvSpPr txBox="1"/>
          <p:nvPr/>
        </p:nvSpPr>
        <p:spPr>
          <a:xfrm>
            <a:off x="5638800" y="5257800"/>
            <a:ext cx="21478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2870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8114" name="标题 2181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8116" name="对象 21811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" imgW="6010275" imgH="3829050" progId="Paint.Picture">
                  <p:embed/>
                </p:oleObj>
              </mc:Choice>
              <mc:Fallback>
                <p:oleObj name="" r:id="rId1" imgW="6010275" imgH="3829050" progId="Paint.Picture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7" name="直接连接符 218116"/>
          <p:cNvSpPr/>
          <p:nvPr/>
        </p:nvSpPr>
        <p:spPr>
          <a:xfrm>
            <a:off x="5791200" y="3733800"/>
            <a:ext cx="5334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8118" name="直接连接符 218117"/>
          <p:cNvSpPr/>
          <p:nvPr/>
        </p:nvSpPr>
        <p:spPr>
          <a:xfrm flipH="1">
            <a:off x="6400800" y="3733800"/>
            <a:ext cx="5334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8119" name="文本框 218118"/>
          <p:cNvSpPr txBox="1"/>
          <p:nvPr/>
        </p:nvSpPr>
        <p:spPr>
          <a:xfrm>
            <a:off x="5562600" y="5257800"/>
            <a:ext cx="21478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>
                <a:latin typeface="Arial" panose="020B0604020202020204" pitchFamily="34" charset="0"/>
                <a:ea typeface="华文新魏" pitchFamily="2" charset="-122"/>
              </a:rPr>
              <a:t>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9138" name="标题 2191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19140" name="对象 219139"/>
          <p:cNvGraphicFramePr/>
          <p:nvPr/>
        </p:nvGraphicFramePr>
        <p:xfrm>
          <a:off x="0" y="850900"/>
          <a:ext cx="9144000" cy="600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" imgW="6029325" imgH="3848100" progId="Paint.Picture">
                  <p:embed/>
                </p:oleObj>
              </mc:Choice>
              <mc:Fallback>
                <p:oleObj name="" r:id="rId1" imgW="6029325" imgH="3848100" progId="Paint.Picture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0900"/>
                        <a:ext cx="9144000" cy="600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9142" name="左右箭头 219141"/>
          <p:cNvSpPr/>
          <p:nvPr/>
        </p:nvSpPr>
        <p:spPr>
          <a:xfrm>
            <a:off x="4038600" y="3733800"/>
            <a:ext cx="1143000" cy="228600"/>
          </a:xfrm>
          <a:prstGeom prst="leftRightArrow">
            <a:avLst>
              <a:gd name="adj1" fmla="val 50000"/>
              <a:gd name="adj2" fmla="val 100000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9143" name="文本框 219142"/>
          <p:cNvSpPr txBox="1"/>
          <p:nvPr/>
        </p:nvSpPr>
        <p:spPr>
          <a:xfrm>
            <a:off x="3048000" y="4495800"/>
            <a:ext cx="3384550" cy="155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2119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，-C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C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伸缩振动峰，一般范围：端炔基，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2220±10cm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；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分子链内炔基，2225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±10cm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如果是对称取代，则该峰不出现（比较4-辛炔）。比较庚腈的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CN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伸缩振动（2247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)。</a:t>
            </a:r>
            <a:endParaRPr lang="en-US" altLang="zh-CN">
              <a:latin typeface="Arial" panose="020B0604020202020204" pitchFamily="34" charset="0"/>
              <a:ea typeface="华文新魏" pitchFamily="2" charset="-122"/>
              <a:sym typeface="Symbol" panose="05050102010706020507" pitchFamily="18" charset="2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标题 2201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0164" name="对象 22016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0165" name="下弧形箭头 220164"/>
          <p:cNvSpPr/>
          <p:nvPr/>
        </p:nvSpPr>
        <p:spPr>
          <a:xfrm rot="5127844">
            <a:off x="4152900" y="3619500"/>
            <a:ext cx="609600" cy="228600"/>
          </a:xfrm>
          <a:prstGeom prst="curvedUp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0166" name="下弧形箭头 220165"/>
          <p:cNvSpPr/>
          <p:nvPr/>
        </p:nvSpPr>
        <p:spPr>
          <a:xfrm>
            <a:off x="4572000" y="4724400"/>
            <a:ext cx="609600" cy="228600"/>
          </a:xfrm>
          <a:prstGeom prst="curvedUp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0167" name="下弧形箭头 220166"/>
          <p:cNvSpPr/>
          <p:nvPr/>
        </p:nvSpPr>
        <p:spPr>
          <a:xfrm>
            <a:off x="5029200" y="4572000"/>
            <a:ext cx="533400" cy="228600"/>
          </a:xfrm>
          <a:prstGeom prst="curvedUp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0168" name="文本框 220167"/>
          <p:cNvSpPr txBox="1"/>
          <p:nvPr/>
        </p:nvSpPr>
        <p:spPr>
          <a:xfrm>
            <a:off x="4191000" y="5029200"/>
            <a:ext cx="2030413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186" name="标题 2211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1188" name="对象 22118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6029325" imgH="3838575" progId="Paint.Picture">
                  <p:embed/>
                </p:oleObj>
              </mc:Choice>
              <mc:Fallback>
                <p:oleObj name="" r:id="rId1" imgW="6029325" imgH="3838575" progId="Paint.Picture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1189" name="上弧形箭头 221188"/>
          <p:cNvSpPr/>
          <p:nvPr/>
        </p:nvSpPr>
        <p:spPr>
          <a:xfrm>
            <a:off x="4191000" y="3581400"/>
            <a:ext cx="762000" cy="228600"/>
          </a:xfrm>
          <a:prstGeom prst="curvedDown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1190" name="左弧形箭头 221189"/>
          <p:cNvSpPr/>
          <p:nvPr/>
        </p:nvSpPr>
        <p:spPr>
          <a:xfrm rot="-15667119">
            <a:off x="5649913" y="3352800"/>
            <a:ext cx="228600" cy="6858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1191" name="文本框 221190"/>
          <p:cNvSpPr txBox="1"/>
          <p:nvPr/>
        </p:nvSpPr>
        <p:spPr>
          <a:xfrm>
            <a:off x="4419600" y="5029200"/>
            <a:ext cx="19065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210" name="标题 2222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2212" name="对象 22221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13" name="上弧形箭头 222212"/>
          <p:cNvSpPr/>
          <p:nvPr/>
        </p:nvSpPr>
        <p:spPr>
          <a:xfrm>
            <a:off x="4343400" y="3581400"/>
            <a:ext cx="762000" cy="228600"/>
          </a:xfrm>
          <a:prstGeom prst="curvedDownArrow">
            <a:avLst>
              <a:gd name="adj1" fmla="val 66666"/>
              <a:gd name="adj2" fmla="val 133333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2214" name="左弧形箭头 222213"/>
          <p:cNvSpPr/>
          <p:nvPr/>
        </p:nvSpPr>
        <p:spPr>
          <a:xfrm rot="5667540">
            <a:off x="5676900" y="3390900"/>
            <a:ext cx="304800" cy="838200"/>
          </a:xfrm>
          <a:prstGeom prst="curvedRightArrow">
            <a:avLst>
              <a:gd name="adj1" fmla="val 55000"/>
              <a:gd name="adj2" fmla="val 11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2215" name="文本框 222214"/>
          <p:cNvSpPr txBox="1"/>
          <p:nvPr/>
        </p:nvSpPr>
        <p:spPr>
          <a:xfrm>
            <a:off x="2438400" y="4953000"/>
            <a:ext cx="2998788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1426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是-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基团的剪刀弯曲振动，由于炔烃的共扼效应，该峰有点漂移了。在庚腈中，也会发生相同的情况。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3234" name="标题 2232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3236" name="对象 22323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1" imgW="6057900" imgH="3857625" progId="Paint.Picture">
                  <p:embed/>
                </p:oleObj>
              </mc:Choice>
              <mc:Fallback>
                <p:oleObj name="" r:id="rId1" imgW="6057900" imgH="3857625" progId="Paint.Picture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37" name="左弧形箭头 223236"/>
          <p:cNvSpPr/>
          <p:nvPr/>
        </p:nvSpPr>
        <p:spPr>
          <a:xfrm>
            <a:off x="4648200" y="3505200"/>
            <a:ext cx="228600" cy="609600"/>
          </a:xfrm>
          <a:prstGeom prst="curvedRigh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3238" name="右弧形箭头 223237"/>
          <p:cNvSpPr/>
          <p:nvPr/>
        </p:nvSpPr>
        <p:spPr>
          <a:xfrm rot="-15888781">
            <a:off x="5105400" y="45720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3239" name="右弧形箭头 223238"/>
          <p:cNvSpPr/>
          <p:nvPr/>
        </p:nvSpPr>
        <p:spPr>
          <a:xfrm rot="-16624490">
            <a:off x="5524500" y="4381500"/>
            <a:ext cx="152400" cy="533400"/>
          </a:xfrm>
          <a:prstGeom prst="curvedLeft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3240" name="文本框 223239"/>
          <p:cNvSpPr txBox="1"/>
          <p:nvPr/>
        </p:nvSpPr>
        <p:spPr>
          <a:xfrm>
            <a:off x="4191000" y="5029200"/>
            <a:ext cx="21097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是-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的伞形弯曲振动。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4258" name="标题 2242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4260" name="对象 22425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1" name="文本框 224260"/>
          <p:cNvSpPr txBox="1"/>
          <p:nvPr/>
        </p:nvSpPr>
        <p:spPr>
          <a:xfrm>
            <a:off x="5715000" y="2286000"/>
            <a:ext cx="29718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指纹区：与参考谱作比对即能给出结论。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2" name="标题 2252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5284" name="对象 22528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1" imgW="6038850" imgH="3829050" progId="Paint.Picture">
                  <p:embed/>
                </p:oleObj>
              </mc:Choice>
              <mc:Fallback>
                <p:oleObj name="" r:id="rId1" imgW="6038850" imgH="3829050" progId="Paint.Picture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85" name="右弧形箭头 225284"/>
          <p:cNvSpPr/>
          <p:nvPr/>
        </p:nvSpPr>
        <p:spPr>
          <a:xfrm>
            <a:off x="6172200" y="3429000"/>
            <a:ext cx="381000" cy="1219200"/>
          </a:xfrm>
          <a:prstGeom prst="curvedLeftArrow">
            <a:avLst>
              <a:gd name="adj1" fmla="val 64000"/>
              <a:gd name="adj2" fmla="val 128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5286" name="文本框 225285"/>
          <p:cNvSpPr txBox="1"/>
          <p:nvPr/>
        </p:nvSpPr>
        <p:spPr>
          <a:xfrm>
            <a:off x="2667000" y="4724400"/>
            <a:ext cx="36576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1238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是-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CH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弯曲振动的倍频峰，基频（灰色）振动峰的位置在630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。</a:t>
            </a:r>
            <a:endParaRPr lang="en-US" altLang="zh-CN">
              <a:latin typeface="Arial" panose="020B0604020202020204" pitchFamily="34" charset="0"/>
              <a:ea typeface="华文新魏" pitchFamily="2" charset="-122"/>
              <a:sym typeface="Symbol" panose="05050102010706020507" pitchFamily="18" charset="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6306" name="标题 2263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6308" name="对象 22630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" r:id="rId1" imgW="6048375" imgH="3848100" progId="Paint.Picture">
                  <p:embed/>
                </p:oleObj>
              </mc:Choice>
              <mc:Fallback>
                <p:oleObj name="" r:id="rId1" imgW="6048375" imgH="3848100" progId="Paint.Picture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09" name="上弧形箭头 226308"/>
          <p:cNvSpPr/>
          <p:nvPr/>
        </p:nvSpPr>
        <p:spPr>
          <a:xfrm>
            <a:off x="8077200" y="1676400"/>
            <a:ext cx="381000" cy="152400"/>
          </a:xfrm>
          <a:prstGeom prst="curvedDown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6310" name="上弧形箭头 226309"/>
          <p:cNvSpPr/>
          <p:nvPr/>
        </p:nvSpPr>
        <p:spPr>
          <a:xfrm>
            <a:off x="7162800" y="1600200"/>
            <a:ext cx="381000" cy="152400"/>
          </a:xfrm>
          <a:prstGeom prst="curvedDown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6311" name="上弧形箭头 226310"/>
          <p:cNvSpPr/>
          <p:nvPr/>
        </p:nvSpPr>
        <p:spPr>
          <a:xfrm>
            <a:off x="6858000" y="1676400"/>
            <a:ext cx="381000" cy="152400"/>
          </a:xfrm>
          <a:prstGeom prst="curvedDown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6312" name="上弧形箭头 226311"/>
          <p:cNvSpPr/>
          <p:nvPr/>
        </p:nvSpPr>
        <p:spPr>
          <a:xfrm>
            <a:off x="7620000" y="1752600"/>
            <a:ext cx="304800" cy="152400"/>
          </a:xfrm>
          <a:prstGeom prst="curvedDownArrow">
            <a:avLst>
              <a:gd name="adj1" fmla="val 40000"/>
              <a:gd name="adj2" fmla="val 8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6313" name="右弧形箭头 226312"/>
          <p:cNvSpPr/>
          <p:nvPr/>
        </p:nvSpPr>
        <p:spPr>
          <a:xfrm rot="5277426">
            <a:off x="7048500" y="2933700"/>
            <a:ext cx="152400" cy="381000"/>
          </a:xfrm>
          <a:prstGeom prst="curvedLeftArrow">
            <a:avLst>
              <a:gd name="adj1" fmla="val 50000"/>
              <a:gd name="adj2" fmla="val 10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6314" name="右弧形箭头 226313"/>
          <p:cNvSpPr/>
          <p:nvPr/>
        </p:nvSpPr>
        <p:spPr>
          <a:xfrm rot="6239167">
            <a:off x="7315200" y="3200400"/>
            <a:ext cx="228600" cy="533400"/>
          </a:xfrm>
          <a:prstGeom prst="curvedLeftArrow">
            <a:avLst>
              <a:gd name="adj1" fmla="val 46666"/>
              <a:gd name="adj2" fmla="val 93333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6315" name="右弧形箭头 226314"/>
          <p:cNvSpPr/>
          <p:nvPr/>
        </p:nvSpPr>
        <p:spPr>
          <a:xfrm rot="-16692506">
            <a:off x="8534400" y="3048000"/>
            <a:ext cx="228600" cy="609600"/>
          </a:xfrm>
          <a:prstGeom prst="curvedLeftArrow">
            <a:avLst>
              <a:gd name="adj1" fmla="val 53333"/>
              <a:gd name="adj2" fmla="val 106666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6316" name="文本框 226315"/>
          <p:cNvSpPr txBox="1"/>
          <p:nvPr/>
        </p:nvSpPr>
        <p:spPr>
          <a:xfrm>
            <a:off x="6172200" y="3581400"/>
            <a:ext cx="2767013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729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是(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4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摇摆振动，只有在分子链上连续4个或4个以上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才出现该峰。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2" name="直接连接符 143361"/>
          <p:cNvSpPr/>
          <p:nvPr/>
        </p:nvSpPr>
        <p:spPr>
          <a:xfrm>
            <a:off x="4724400" y="3200400"/>
            <a:ext cx="533400" cy="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363" name="直接连接符 143362"/>
          <p:cNvSpPr/>
          <p:nvPr/>
        </p:nvSpPr>
        <p:spPr>
          <a:xfrm>
            <a:off x="5257800" y="3200400"/>
            <a:ext cx="0" cy="990600"/>
          </a:xfrm>
          <a:prstGeom prst="line">
            <a:avLst/>
          </a:prstGeom>
          <a:ln w="12700" cap="sq" cmpd="sng">
            <a:solidFill>
              <a:srgbClr val="002FC6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43364" name="图片 143363" descr="D:\FT-IR\IR-NT-Course\Figures\BMP\FIG8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4419600"/>
            <a:ext cx="4495800" cy="183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65" name="图片 143364" descr="D:\FT-IR\IR-NT-Course\Figures\BMP\FIG6b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209800"/>
            <a:ext cx="2752725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66" name="文本框 143365"/>
          <p:cNvSpPr txBox="1"/>
          <p:nvPr/>
        </p:nvSpPr>
        <p:spPr>
          <a:xfrm>
            <a:off x="5257800" y="2239963"/>
            <a:ext cx="3321050" cy="641350"/>
          </a:xfrm>
          <a:prstGeom prst="rect">
            <a:avLst/>
          </a:prstGeom>
          <a:noFill/>
          <a:ln w="6350">
            <a:noFill/>
          </a:ln>
        </p:spPr>
        <p:txBody>
          <a:bodyPr anchor="ctr" anchorCtr="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动镜移动距离为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/4 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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，</a:t>
            </a: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即</a:t>
            </a: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光程差为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n/2 </a:t>
            </a:r>
            <a:r>
              <a:rPr lang="en-US" altLang="zh-CN" sz="1800" b="1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</a:t>
            </a: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时</a:t>
            </a:r>
            <a:r>
              <a:rPr lang="zh-CN" altLang="en-US" sz="1800" b="1" dirty="0">
                <a:solidFill>
                  <a:srgbClr val="002FC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1800" b="1" dirty="0">
              <a:solidFill>
                <a:srgbClr val="002FC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67" name="文本框 143366"/>
          <p:cNvSpPr txBox="1"/>
          <p:nvPr/>
        </p:nvSpPr>
        <p:spPr>
          <a:xfrm>
            <a:off x="1219200" y="838200"/>
            <a:ext cx="22161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干涉仪（单色光说明）</a:t>
            </a:r>
            <a:endParaRPr lang="zh-CN" altLang="en-US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68" name="文本框 143367"/>
          <p:cNvSpPr txBox="1"/>
          <p:nvPr/>
        </p:nvSpPr>
        <p:spPr>
          <a:xfrm>
            <a:off x="3581400" y="1716088"/>
            <a:ext cx="717550" cy="3048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1400" b="1" dirty="0">
                <a:solidFill>
                  <a:srgbClr val="002F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干涉仪</a:t>
            </a:r>
            <a:endParaRPr lang="zh-CN" altLang="en-US" sz="1400" b="1" dirty="0">
              <a:solidFill>
                <a:srgbClr val="002FC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69" name="矩形 143368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7330" name="标题 2273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谱图解析——1-庚炔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7332" name="对象 22733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" r:id="rId1" imgW="6067425" imgH="3848100" progId="Paint.Picture">
                  <p:embed/>
                </p:oleObj>
              </mc:Choice>
              <mc:Fallback>
                <p:oleObj name="" r:id="rId1" imgW="6067425" imgH="3848100" progId="Paint.Picture">
                  <p:embed/>
                  <p:pic>
                    <p:nvPicPr>
                      <p:cNvPr id="0" name="图片 31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3" name="右弧形箭头 227332"/>
          <p:cNvSpPr/>
          <p:nvPr/>
        </p:nvSpPr>
        <p:spPr>
          <a:xfrm>
            <a:off x="6172200" y="3505200"/>
            <a:ext cx="304800" cy="1066800"/>
          </a:xfrm>
          <a:prstGeom prst="curvedLeft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7334" name="文本框 227333"/>
          <p:cNvSpPr txBox="1"/>
          <p:nvPr/>
        </p:nvSpPr>
        <p:spPr>
          <a:xfrm>
            <a:off x="3048000" y="4724400"/>
            <a:ext cx="28956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630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CH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弯曲振动。注意：在4-辛炔中没有该峰。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  <a:sym typeface="Symbol" panose="05050102010706020507" pitchFamily="18" charset="2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8354" name="标题 2283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en-US" altLang="zh-CN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8356" name="对象 22835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1" imgW="6048375" imgH="3848100" progId="Paint.Picture">
                  <p:embed/>
                </p:oleObj>
              </mc:Choice>
              <mc:Fallback>
                <p:oleObj name="" r:id="rId1" imgW="6048375" imgH="3848100" progId="Paint.Picture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8357" name="文本框 228356"/>
          <p:cNvSpPr txBox="1"/>
          <p:nvPr/>
        </p:nvSpPr>
        <p:spPr>
          <a:xfrm>
            <a:off x="3122613" y="3849688"/>
            <a:ext cx="26670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庚腈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你能从谱图中识别氰基峰吗?(提示:与己烷谱图比较)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9378" name="标题 2293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29380" name="对象 229379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1" imgW="6010275" imgH="3838575" progId="Paint.Picture">
                  <p:embed/>
                </p:oleObj>
              </mc:Choice>
              <mc:Fallback>
                <p:oleObj name="" r:id="rId1" imgW="6010275" imgH="3838575" progId="Paint.Picture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1" name="直接连接符 229380"/>
          <p:cNvSpPr/>
          <p:nvPr/>
        </p:nvSpPr>
        <p:spPr>
          <a:xfrm flipV="1">
            <a:off x="1752600" y="4648200"/>
            <a:ext cx="3048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9382" name="直接连接符 229381"/>
          <p:cNvSpPr/>
          <p:nvPr/>
        </p:nvSpPr>
        <p:spPr>
          <a:xfrm flipH="1" flipV="1">
            <a:off x="2362200" y="4572000"/>
            <a:ext cx="3048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9383" name="直接连接符 229382"/>
          <p:cNvSpPr/>
          <p:nvPr/>
        </p:nvSpPr>
        <p:spPr>
          <a:xfrm flipH="1" flipV="1">
            <a:off x="1752600" y="3962400"/>
            <a:ext cx="381000" cy="3048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9384" name="文本框 229383"/>
          <p:cNvSpPr txBox="1"/>
          <p:nvPr/>
        </p:nvSpPr>
        <p:spPr>
          <a:xfrm>
            <a:off x="1143000" y="5410200"/>
            <a:ext cx="2163763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0402" name="标题 2304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0404" name="对象 230403"/>
          <p:cNvGraphicFramePr/>
          <p:nvPr/>
        </p:nvGraphicFramePr>
        <p:xfrm>
          <a:off x="0" y="849313"/>
          <a:ext cx="9144000" cy="600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1" imgW="6019800" imgH="3848100" progId="Paint.Picture">
                  <p:embed/>
                </p:oleObj>
              </mc:Choice>
              <mc:Fallback>
                <p:oleObj name="" r:id="rId1" imgW="6019800" imgH="3848100" progId="Paint.Picture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9313"/>
                        <a:ext cx="9144000" cy="600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0405" name="直接连接符 230404"/>
          <p:cNvSpPr/>
          <p:nvPr/>
        </p:nvSpPr>
        <p:spPr>
          <a:xfrm flipH="1">
            <a:off x="2286000" y="3810000"/>
            <a:ext cx="4572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0406" name="直接连接符 230405"/>
          <p:cNvSpPr/>
          <p:nvPr/>
        </p:nvSpPr>
        <p:spPr>
          <a:xfrm flipH="1" flipV="1">
            <a:off x="1828800" y="3962400"/>
            <a:ext cx="3810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0407" name="文本框 230406"/>
          <p:cNvSpPr txBox="1"/>
          <p:nvPr/>
        </p:nvSpPr>
        <p:spPr>
          <a:xfrm>
            <a:off x="1447800" y="5410200"/>
            <a:ext cx="20574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2931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6" name="标题 2314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1428" name="对象 23142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1" imgW="6029325" imgH="3829050" progId="Paint.Picture">
                  <p:embed/>
                </p:oleObj>
              </mc:Choice>
              <mc:Fallback>
                <p:oleObj name="" r:id="rId1" imgW="6029325" imgH="3829050" progId="Paint.Picture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1429" name="直接连接符 231428"/>
          <p:cNvSpPr/>
          <p:nvPr/>
        </p:nvSpPr>
        <p:spPr>
          <a:xfrm>
            <a:off x="5867400" y="3733800"/>
            <a:ext cx="4572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30" name="直接连接符 231429"/>
          <p:cNvSpPr/>
          <p:nvPr/>
        </p:nvSpPr>
        <p:spPr>
          <a:xfrm flipV="1">
            <a:off x="5943600" y="45720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31" name="直接连接符 231430"/>
          <p:cNvSpPr/>
          <p:nvPr/>
        </p:nvSpPr>
        <p:spPr>
          <a:xfrm flipH="1" flipV="1">
            <a:off x="6477000" y="4495800"/>
            <a:ext cx="3048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32" name="文本框 231431"/>
          <p:cNvSpPr txBox="1"/>
          <p:nvPr/>
        </p:nvSpPr>
        <p:spPr>
          <a:xfrm>
            <a:off x="5334000" y="5410200"/>
            <a:ext cx="2036763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2870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2450" name="标题 2324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2452" name="对象 23245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1" imgW="6010275" imgH="3819525" progId="Paint.Picture">
                  <p:embed/>
                </p:oleObj>
              </mc:Choice>
              <mc:Fallback>
                <p:oleObj name="" r:id="rId1" imgW="6010275" imgH="3819525" progId="Paint.Picture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2453" name="直接连接符 232452"/>
          <p:cNvSpPr/>
          <p:nvPr/>
        </p:nvSpPr>
        <p:spPr>
          <a:xfrm>
            <a:off x="5867400" y="3733800"/>
            <a:ext cx="4572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2454" name="直接连接符 232453"/>
          <p:cNvSpPr/>
          <p:nvPr/>
        </p:nvSpPr>
        <p:spPr>
          <a:xfrm flipH="1">
            <a:off x="6400800" y="3733800"/>
            <a:ext cx="4572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2455" name="文本框 232454"/>
          <p:cNvSpPr txBox="1"/>
          <p:nvPr/>
        </p:nvSpPr>
        <p:spPr>
          <a:xfrm>
            <a:off x="5334000" y="5410200"/>
            <a:ext cx="2112963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2861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3474" name="标题 2334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3476" name="对象 233475"/>
          <p:cNvGraphicFramePr/>
          <p:nvPr/>
        </p:nvGraphicFramePr>
        <p:xfrm>
          <a:off x="0" y="828675"/>
          <a:ext cx="9144000" cy="602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" r:id="rId1" imgW="6057900" imgH="3829050" progId="Paint.Picture">
                  <p:embed/>
                </p:oleObj>
              </mc:Choice>
              <mc:Fallback>
                <p:oleObj name="" r:id="rId1" imgW="6057900" imgH="3829050" progId="Paint.Picture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28675"/>
                        <a:ext cx="9144000" cy="6029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3477" name="直接连接符 233476"/>
          <p:cNvSpPr/>
          <p:nvPr/>
        </p:nvSpPr>
        <p:spPr>
          <a:xfrm>
            <a:off x="2514600" y="3505200"/>
            <a:ext cx="838200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233478" name="文本框 233477"/>
          <p:cNvSpPr txBox="1"/>
          <p:nvPr/>
        </p:nvSpPr>
        <p:spPr>
          <a:xfrm>
            <a:off x="2133600" y="4343400"/>
            <a:ext cx="36576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2247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N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伸缩振动峰，一般范围：2250±10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当有共扼键时，一般要低10-20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可以比较1-庚炔的炔基振动位置在2119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  <a:sym typeface="Symbol" panose="05050102010706020507" pitchFamily="18" charset="2"/>
              </a:rPr>
              <a:t>。</a:t>
            </a:r>
            <a:endParaRPr lang="en-US" altLang="zh-CN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498" name="标题 2344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4500" name="对象 234499"/>
          <p:cNvGraphicFramePr/>
          <p:nvPr/>
        </p:nvGraphicFramePr>
        <p:xfrm>
          <a:off x="0" y="865188"/>
          <a:ext cx="9144000" cy="599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1" imgW="6048375" imgH="3838575" progId="Paint.Picture">
                  <p:embed/>
                </p:oleObj>
              </mc:Choice>
              <mc:Fallback>
                <p:oleObj name="" r:id="rId1" imgW="6048375" imgH="3838575" progId="Paint.Picture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65188"/>
                        <a:ext cx="9144000" cy="5992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4501" name="右弧形箭头 234500"/>
          <p:cNvSpPr/>
          <p:nvPr/>
        </p:nvSpPr>
        <p:spPr>
          <a:xfrm rot="4918975">
            <a:off x="4799013" y="4648200"/>
            <a:ext cx="160337" cy="615950"/>
          </a:xfrm>
          <a:prstGeom prst="curvedLeftArrow">
            <a:avLst>
              <a:gd name="adj1" fmla="val 76831"/>
              <a:gd name="adj2" fmla="val 153663"/>
              <a:gd name="adj3" fmla="val 33333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4503" name="右弧形箭头 234502"/>
          <p:cNvSpPr/>
          <p:nvPr/>
        </p:nvSpPr>
        <p:spPr>
          <a:xfrm rot="4918975">
            <a:off x="5256213" y="4495800"/>
            <a:ext cx="160337" cy="615950"/>
          </a:xfrm>
          <a:prstGeom prst="curvedLeftArrow">
            <a:avLst>
              <a:gd name="adj1" fmla="val 76831"/>
              <a:gd name="adj2" fmla="val 153663"/>
              <a:gd name="adj3" fmla="val 33333"/>
            </a:avLst>
          </a:prstGeom>
          <a:solidFill>
            <a:schemeClr val="folHlink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4504" name="上弧形箭头 234503"/>
          <p:cNvSpPr/>
          <p:nvPr/>
        </p:nvSpPr>
        <p:spPr>
          <a:xfrm rot="-3619733">
            <a:off x="4000500" y="3543300"/>
            <a:ext cx="1066800" cy="381000"/>
          </a:xfrm>
          <a:prstGeom prst="curvedDownArrow">
            <a:avLst>
              <a:gd name="adj1" fmla="val 56000"/>
              <a:gd name="adj2" fmla="val 112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4505" name="文本框 234504"/>
          <p:cNvSpPr txBox="1"/>
          <p:nvPr/>
        </p:nvSpPr>
        <p:spPr>
          <a:xfrm>
            <a:off x="4191000" y="5181600"/>
            <a:ext cx="19050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1467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反对称弯曲振动峰。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22" name="标题 2355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5524" name="对象 235523"/>
          <p:cNvGraphicFramePr/>
          <p:nvPr/>
        </p:nvGraphicFramePr>
        <p:xfrm>
          <a:off x="0" y="852488"/>
          <a:ext cx="9144000" cy="600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" r:id="rId1" imgW="6057900" imgH="3867150" progId="Paint.Picture">
                  <p:embed/>
                </p:oleObj>
              </mc:Choice>
              <mc:Fallback>
                <p:oleObj name="" r:id="rId1" imgW="6057900" imgH="3867150" progId="Paint.Picture">
                  <p:embed/>
                  <p:pic>
                    <p:nvPicPr>
                      <p:cNvPr id="0" name="图片 313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2488"/>
                        <a:ext cx="9144000" cy="6005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25" name="上弧形箭头 235524"/>
          <p:cNvSpPr/>
          <p:nvPr/>
        </p:nvSpPr>
        <p:spPr>
          <a:xfrm>
            <a:off x="4191000" y="3733800"/>
            <a:ext cx="914400" cy="3048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526" name="左弧形箭头 235525"/>
          <p:cNvSpPr/>
          <p:nvPr/>
        </p:nvSpPr>
        <p:spPr>
          <a:xfrm rot="-16310627">
            <a:off x="5562600" y="3429000"/>
            <a:ext cx="304800" cy="9144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527" name="文本框 235526"/>
          <p:cNvSpPr txBox="1"/>
          <p:nvPr/>
        </p:nvSpPr>
        <p:spPr>
          <a:xfrm>
            <a:off x="4343400" y="5105400"/>
            <a:ext cx="2135188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1455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剪刀弯曲振动。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6546" name="标题 2365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6548" name="对象 236547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" r:id="rId1" imgW="6057900" imgH="3838575" progId="Paint.Picture">
                  <p:embed/>
                </p:oleObj>
              </mc:Choice>
              <mc:Fallback>
                <p:oleObj name="" r:id="rId1" imgW="6057900" imgH="3838575" progId="Paint.Picture">
                  <p:embed/>
                  <p:pic>
                    <p:nvPicPr>
                      <p:cNvPr id="0" name="图片 31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549" name="上弧形箭头 236548"/>
          <p:cNvSpPr/>
          <p:nvPr/>
        </p:nvSpPr>
        <p:spPr>
          <a:xfrm>
            <a:off x="4343400" y="3733800"/>
            <a:ext cx="914400" cy="304800"/>
          </a:xfrm>
          <a:prstGeom prst="curvedDown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6550" name="左弧形箭头 236549"/>
          <p:cNvSpPr/>
          <p:nvPr/>
        </p:nvSpPr>
        <p:spPr>
          <a:xfrm rot="-16310627">
            <a:off x="5715000" y="3429000"/>
            <a:ext cx="304800" cy="914400"/>
          </a:xfrm>
          <a:prstGeom prst="curvedRightArrow">
            <a:avLst>
              <a:gd name="adj1" fmla="val 60000"/>
              <a:gd name="adj2" fmla="val 12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6551" name="文本框 236550"/>
          <p:cNvSpPr txBox="1"/>
          <p:nvPr/>
        </p:nvSpPr>
        <p:spPr>
          <a:xfrm>
            <a:off x="2514600" y="5334000"/>
            <a:ext cx="3124200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1426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sz="1800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 sz="1800">
                <a:latin typeface="Arial" panose="020B0604020202020204" pitchFamily="34" charset="0"/>
                <a:ea typeface="华文新魏" pitchFamily="2" charset="-122"/>
              </a:rPr>
              <a:t>,-CH</a:t>
            </a:r>
            <a:r>
              <a:rPr lang="en-US" altLang="zh-CN" sz="1800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剪刀弯曲振动峰，由于氰基的共扼作用，发生位移，位移数与庚炔相似。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矩形 144385"/>
          <p:cNvSpPr/>
          <p:nvPr/>
        </p:nvSpPr>
        <p:spPr>
          <a:xfrm>
            <a:off x="3657600" y="4953000"/>
            <a:ext cx="4267200" cy="533400"/>
          </a:xfrm>
          <a:prstGeom prst="rect">
            <a:avLst/>
          </a:prstGeom>
          <a:noFill/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4387" name="矩形 144386"/>
          <p:cNvSpPr/>
          <p:nvPr/>
        </p:nvSpPr>
        <p:spPr>
          <a:xfrm>
            <a:off x="1981200" y="2286000"/>
            <a:ext cx="5943600" cy="2514600"/>
          </a:xfrm>
          <a:prstGeom prst="rect">
            <a:avLst/>
          </a:prstGeom>
          <a:noFill/>
          <a:ln w="12700" cap="sq" cmpd="sng">
            <a:solidFill>
              <a:srgbClr val="002FC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4388" name="直接连接符 144387"/>
          <p:cNvSpPr/>
          <p:nvPr/>
        </p:nvSpPr>
        <p:spPr>
          <a:xfrm>
            <a:off x="3429000" y="4724400"/>
            <a:ext cx="0" cy="38100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389" name="直接连接符 144388"/>
          <p:cNvSpPr/>
          <p:nvPr/>
        </p:nvSpPr>
        <p:spPr>
          <a:xfrm>
            <a:off x="3429000" y="5105400"/>
            <a:ext cx="228600" cy="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4390" name="文本框 144389"/>
          <p:cNvSpPr txBox="1"/>
          <p:nvPr/>
        </p:nvSpPr>
        <p:spPr>
          <a:xfrm>
            <a:off x="1143000" y="914400"/>
            <a:ext cx="24193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干涉图（以单色光说明）</a:t>
            </a:r>
            <a:endParaRPr lang="zh-CN" altLang="en-US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4391" name="文本框 144390"/>
          <p:cNvSpPr txBox="1"/>
          <p:nvPr/>
        </p:nvSpPr>
        <p:spPr>
          <a:xfrm>
            <a:off x="1752600" y="1752600"/>
            <a:ext cx="6589713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因为动镜以一定的速度（</a:t>
            </a:r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）移动，检测器上得到的信号是正弦波信号。</a:t>
            </a:r>
            <a:endParaRPr lang="zh-CN" altLang="en-US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44392" name="对象 144391"/>
          <p:cNvGraphicFramePr/>
          <p:nvPr/>
        </p:nvGraphicFramePr>
        <p:xfrm>
          <a:off x="3276600" y="2438400"/>
          <a:ext cx="281940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1854200" imgH="228600" progId="Equation.3">
                  <p:embed/>
                </p:oleObj>
              </mc:Choice>
              <mc:Fallback>
                <p:oleObj name="" r:id="rId1" imgW="1854200" imgH="2286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6600" y="2438400"/>
                        <a:ext cx="2819400" cy="347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93" name="对象 144392"/>
          <p:cNvGraphicFramePr/>
          <p:nvPr/>
        </p:nvGraphicFramePr>
        <p:xfrm>
          <a:off x="2133600" y="2819400"/>
          <a:ext cx="45720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355600" imgH="228600" progId="Equation.3">
                  <p:embed/>
                </p:oleObj>
              </mc:Choice>
              <mc:Fallback>
                <p:oleObj name="" r:id="rId3" imgW="355600" imgH="2286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3600" y="2819400"/>
                        <a:ext cx="457200" cy="296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4" name="文本框 144393"/>
          <p:cNvSpPr txBox="1"/>
          <p:nvPr/>
        </p:nvSpPr>
        <p:spPr>
          <a:xfrm>
            <a:off x="2971800" y="2819400"/>
            <a:ext cx="9969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光束强度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144395" name="对象 144394"/>
          <p:cNvGraphicFramePr/>
          <p:nvPr/>
        </p:nvGraphicFramePr>
        <p:xfrm>
          <a:off x="2133600" y="3200400"/>
          <a:ext cx="457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342900" imgH="203200" progId="Equation.3">
                  <p:embed/>
                </p:oleObj>
              </mc:Choice>
              <mc:Fallback>
                <p:oleObj name="" r:id="rId5" imgW="342900" imgH="2032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33600" y="3200400"/>
                        <a:ext cx="457200" cy="266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6" name="文本框 144395"/>
          <p:cNvSpPr txBox="1"/>
          <p:nvPr/>
        </p:nvSpPr>
        <p:spPr>
          <a:xfrm>
            <a:off x="2971800" y="3200400"/>
            <a:ext cx="4740275" cy="58102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p>
            <a:pPr algn="just"/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在波数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光源经过仪器调制后（分束器效率、检测器和放大器的响应）的强度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4397" name="文本框 144396"/>
          <p:cNvSpPr txBox="1"/>
          <p:nvPr/>
        </p:nvSpPr>
        <p:spPr>
          <a:xfrm>
            <a:off x="2971800" y="3810000"/>
            <a:ext cx="5905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波数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144398" name="对象 144397"/>
          <p:cNvGraphicFramePr/>
          <p:nvPr/>
        </p:nvGraphicFramePr>
        <p:xfrm>
          <a:off x="2209800" y="3810000"/>
          <a:ext cx="198438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7" imgW="127000" imgH="139700" progId="Equation.3">
                  <p:embed/>
                </p:oleObj>
              </mc:Choice>
              <mc:Fallback>
                <p:oleObj name="" r:id="rId7" imgW="127000" imgH="1397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9800" y="3810000"/>
                        <a:ext cx="198438" cy="228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99" name="对象 144398"/>
          <p:cNvGraphicFramePr/>
          <p:nvPr/>
        </p:nvGraphicFramePr>
        <p:xfrm>
          <a:off x="3733800" y="3810000"/>
          <a:ext cx="7620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9" imgW="508000" imgH="177800" progId="Equation.3">
                  <p:embed/>
                </p:oleObj>
              </mc:Choice>
              <mc:Fallback>
                <p:oleObj name="" r:id="rId9" imgW="508000" imgH="1778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33800" y="3810000"/>
                        <a:ext cx="762000" cy="274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400" name="对象 144399"/>
          <p:cNvGraphicFramePr/>
          <p:nvPr/>
        </p:nvGraphicFramePr>
        <p:xfrm>
          <a:off x="2209800" y="4267200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1" imgW="139700" imgH="177800" progId="Equation.3">
                  <p:embed/>
                </p:oleObj>
              </mc:Choice>
              <mc:Fallback>
                <p:oleObj name="" r:id="rId11" imgW="139700" imgH="1778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09800" y="4267200"/>
                        <a:ext cx="241300" cy="30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01" name="文本框 144400"/>
          <p:cNvSpPr txBox="1"/>
          <p:nvPr/>
        </p:nvSpPr>
        <p:spPr>
          <a:xfrm>
            <a:off x="2971800" y="4267200"/>
            <a:ext cx="79375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光程差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44402" name="对象 144401"/>
          <p:cNvGraphicFramePr/>
          <p:nvPr/>
        </p:nvGraphicFramePr>
        <p:xfrm>
          <a:off x="3733800" y="5029200"/>
          <a:ext cx="10668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3" imgW="481965" imgH="177800" progId="Equation.3">
                  <p:embed/>
                </p:oleObj>
              </mc:Choice>
              <mc:Fallback>
                <p:oleObj name="" r:id="rId13" imgW="481965" imgH="1778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33800" y="5029200"/>
                        <a:ext cx="1066800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403" name="对象 144402"/>
          <p:cNvGraphicFramePr/>
          <p:nvPr/>
        </p:nvGraphicFramePr>
        <p:xfrm>
          <a:off x="5257800" y="4953000"/>
          <a:ext cx="2444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5" imgW="114300" imgH="139700" progId="Equation.3">
                  <p:embed/>
                </p:oleObj>
              </mc:Choice>
              <mc:Fallback>
                <p:oleObj name="" r:id="rId15" imgW="114300" imgH="1397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57800" y="4953000"/>
                        <a:ext cx="244475" cy="30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04" name="文本框 144403"/>
          <p:cNvSpPr txBox="1"/>
          <p:nvPr/>
        </p:nvSpPr>
        <p:spPr>
          <a:xfrm>
            <a:off x="5699125" y="4937125"/>
            <a:ext cx="2184400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动镜移动速率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(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cm/sec)</a:t>
            </a:r>
            <a:endParaRPr lang="en-US" altLang="zh-CN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144405" name="对象 144404"/>
          <p:cNvGraphicFramePr/>
          <p:nvPr/>
        </p:nvGraphicFramePr>
        <p:xfrm>
          <a:off x="5257800" y="5181600"/>
          <a:ext cx="1714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7" imgW="88900" imgH="152400" progId="Equation.3">
                  <p:embed/>
                </p:oleObj>
              </mc:Choice>
              <mc:Fallback>
                <p:oleObj name="" r:id="rId17" imgW="88900" imgH="1524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257800" y="5181600"/>
                        <a:ext cx="171450" cy="30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06" name="文本框 144405"/>
          <p:cNvSpPr txBox="1"/>
          <p:nvPr/>
        </p:nvSpPr>
        <p:spPr>
          <a:xfrm>
            <a:off x="5775325" y="5165725"/>
            <a:ext cx="1042988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时间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(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sec)</a:t>
            </a:r>
            <a:endParaRPr lang="en-US" altLang="zh-CN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4407" name="文本框 144406"/>
          <p:cNvSpPr txBox="1"/>
          <p:nvPr/>
        </p:nvSpPr>
        <p:spPr>
          <a:xfrm>
            <a:off x="2208213" y="5722938"/>
            <a:ext cx="4111625" cy="336550"/>
          </a:xfrm>
          <a:prstGeom prst="rect">
            <a:avLst/>
          </a:prstGeom>
          <a:noFill/>
          <a:ln w="6350">
            <a:noFill/>
          </a:ln>
        </p:spPr>
        <p:txBody>
          <a:bodyPr wrap="none" anchor="t" anchorCtr="0">
            <a:spAutoFit/>
          </a:bodyPr>
          <a:p>
            <a:pPr algn="just"/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得到的</a:t>
            </a:r>
            <a:r>
              <a:rPr lang="en-US" altLang="zh-CN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AC</a:t>
            </a:r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组分</a:t>
            </a:r>
            <a:r>
              <a:rPr lang="en-US" altLang="zh-CN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I’（</a:t>
            </a:r>
            <a:r>
              <a:rPr lang="en-US" altLang="zh-CN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）：</a:t>
            </a:r>
            <a:r>
              <a:rPr lang="zh-CN" altLang="en-US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就是所谓的干涉图。</a:t>
            </a:r>
            <a:endParaRPr lang="zh-CN" altLang="en-US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4408" name="矩形 144407"/>
          <p:cNvSpPr/>
          <p:nvPr/>
        </p:nvSpPr>
        <p:spPr>
          <a:xfrm>
            <a:off x="0" y="228600"/>
            <a:ext cx="5181600" cy="533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ldine721 Lt BT" pitchFamily="18" charset="0"/>
                <a:ea typeface="宋体" panose="02010600030101010101" pitchFamily="2" charset="-122"/>
              </a:rPr>
              <a:t>FT-IR</a:t>
            </a:r>
            <a:r>
              <a:rPr lang="de-DE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: </a:t>
            </a:r>
            <a:r>
              <a:rPr lang="zh-CN" altLang="de-DE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mazone BT" pitchFamily="66" charset="0"/>
                <a:ea typeface="宋体" panose="02010600030101010101" pitchFamily="2" charset="-122"/>
              </a:rPr>
              <a:t>基本原理 ...</a:t>
            </a:r>
            <a:r>
              <a:rPr lang="zh-CN" altLang="de-DE" sz="2800" b="1" i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de-DE" sz="2800" b="1" i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6786" name="标题 2467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6788" name="对象 246787"/>
          <p:cNvGraphicFramePr/>
          <p:nvPr/>
        </p:nvGraphicFramePr>
        <p:xfrm>
          <a:off x="0" y="846138"/>
          <a:ext cx="9144000" cy="601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1" imgW="6048375" imgH="3867150" progId="Paint.Picture">
                  <p:embed/>
                </p:oleObj>
              </mc:Choice>
              <mc:Fallback>
                <p:oleObj name="" r:id="rId1" imgW="6048375" imgH="3867150" progId="Paint.Picture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46138"/>
                        <a:ext cx="9144000" cy="6011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789" name="文本框 246788"/>
          <p:cNvSpPr txBox="1"/>
          <p:nvPr/>
        </p:nvSpPr>
        <p:spPr>
          <a:xfrm>
            <a:off x="4724400" y="5181600"/>
            <a:ext cx="16764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1379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伞形振动峰。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7810" name="标题 2478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7812" name="对象 247811"/>
          <p:cNvGraphicFramePr/>
          <p:nvPr/>
        </p:nvGraphicFramePr>
        <p:xfrm>
          <a:off x="0" y="857250"/>
          <a:ext cx="9144000" cy="600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" r:id="rId1" imgW="6038850" imgH="3848100" progId="Paint.Picture">
                  <p:embed/>
                </p:oleObj>
              </mc:Choice>
              <mc:Fallback>
                <p:oleObj name="" r:id="rId1" imgW="6038850" imgH="3848100" progId="Paint.Picture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7250"/>
                        <a:ext cx="9144000" cy="600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7813" name="文本框 247812"/>
          <p:cNvSpPr txBox="1"/>
          <p:nvPr/>
        </p:nvSpPr>
        <p:spPr>
          <a:xfrm>
            <a:off x="4953000" y="4114800"/>
            <a:ext cx="30480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指纹区：与参考谱的比较可以得到明确的定性结论。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7570" name="标题 2375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谱图解析——1-庚腈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7572" name="对象 23757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1" imgW="6038850" imgH="3838575" progId="Paint.Picture">
                  <p:embed/>
                </p:oleObj>
              </mc:Choice>
              <mc:Fallback>
                <p:oleObj name="" r:id="rId1" imgW="6038850" imgH="3838575" progId="Paint.Picture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7573" name="上弧形箭头 237572"/>
          <p:cNvSpPr/>
          <p:nvPr/>
        </p:nvSpPr>
        <p:spPr>
          <a:xfrm>
            <a:off x="7924800" y="1981200"/>
            <a:ext cx="533400" cy="15240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7574" name="上弧形箭头 237573"/>
          <p:cNvSpPr/>
          <p:nvPr/>
        </p:nvSpPr>
        <p:spPr>
          <a:xfrm>
            <a:off x="7467600" y="2133600"/>
            <a:ext cx="533400" cy="15240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7575" name="上弧形箭头 237574"/>
          <p:cNvSpPr/>
          <p:nvPr/>
        </p:nvSpPr>
        <p:spPr>
          <a:xfrm>
            <a:off x="7010400" y="2133600"/>
            <a:ext cx="533400" cy="15240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7576" name="上弧形箭头 237575"/>
          <p:cNvSpPr/>
          <p:nvPr/>
        </p:nvSpPr>
        <p:spPr>
          <a:xfrm>
            <a:off x="6781800" y="2209800"/>
            <a:ext cx="533400" cy="152400"/>
          </a:xfrm>
          <a:prstGeom prst="curvedDown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7577" name="右弧形箭头 237576"/>
          <p:cNvSpPr/>
          <p:nvPr/>
        </p:nvSpPr>
        <p:spPr>
          <a:xfrm rot="5620289">
            <a:off x="7270750" y="3465513"/>
            <a:ext cx="227013" cy="609600"/>
          </a:xfrm>
          <a:prstGeom prst="curvedLeftArrow">
            <a:avLst>
              <a:gd name="adj1" fmla="val 53706"/>
              <a:gd name="adj2" fmla="val 107412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7580" name="右弧形箭头 237579"/>
          <p:cNvSpPr/>
          <p:nvPr/>
        </p:nvSpPr>
        <p:spPr>
          <a:xfrm rot="5620289">
            <a:off x="8343900" y="3541713"/>
            <a:ext cx="227013" cy="609600"/>
          </a:xfrm>
          <a:prstGeom prst="curvedLeftArrow">
            <a:avLst>
              <a:gd name="adj1" fmla="val 53706"/>
              <a:gd name="adj2" fmla="val 107412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7581" name="右弧形箭头 237580"/>
          <p:cNvSpPr/>
          <p:nvPr/>
        </p:nvSpPr>
        <p:spPr>
          <a:xfrm rot="5620289">
            <a:off x="6972300" y="3084513"/>
            <a:ext cx="227013" cy="609600"/>
          </a:xfrm>
          <a:prstGeom prst="curvedLeftArrow">
            <a:avLst>
              <a:gd name="adj1" fmla="val 53706"/>
              <a:gd name="adj2" fmla="val 107412"/>
              <a:gd name="adj3" fmla="val 33333"/>
            </a:avLst>
          </a:pr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7582" name="文本框 237581"/>
          <p:cNvSpPr txBox="1"/>
          <p:nvPr/>
        </p:nvSpPr>
        <p:spPr>
          <a:xfrm>
            <a:off x="6477000" y="4191000"/>
            <a:ext cx="2449513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729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-(CH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4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摇摆振动峰，只有连续4个或4个以上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基团才能出现该峰。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8594" name="标题 2385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en-US" altLang="zh-CN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38596" name="对象 238595"/>
          <p:cNvGraphicFramePr/>
          <p:nvPr/>
        </p:nvGraphicFramePr>
        <p:xfrm>
          <a:off x="0" y="831850"/>
          <a:ext cx="9144000" cy="602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1" imgW="6067425" imgH="3829050" progId="Paint.Picture">
                  <p:embed/>
                </p:oleObj>
              </mc:Choice>
              <mc:Fallback>
                <p:oleObj name="" r:id="rId1" imgW="6067425" imgH="3829050" progId="Paint.Picture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1850"/>
                        <a:ext cx="9144000" cy="6026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7" name="文本框 238596"/>
          <p:cNvSpPr txBox="1"/>
          <p:nvPr/>
        </p:nvSpPr>
        <p:spPr>
          <a:xfrm>
            <a:off x="2057400" y="3733800"/>
            <a:ext cx="2209800" cy="1069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甲苯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仔细看一下谱图，然后我们逐个解析每一个峰。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0642" name="标题 2406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0644" name="对象 24064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" r:id="rId1" imgW="6057900" imgH="3838575" progId="Paint.Picture">
                  <p:embed/>
                </p:oleObj>
              </mc:Choice>
              <mc:Fallback>
                <p:oleObj name="" r:id="rId1" imgW="6057900" imgH="3838575" progId="Paint.Picture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0645" name="文本框 240644"/>
          <p:cNvSpPr txBox="1"/>
          <p:nvPr/>
        </p:nvSpPr>
        <p:spPr>
          <a:xfrm>
            <a:off x="1143000" y="4038600"/>
            <a:ext cx="3581400" cy="20145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这个样品是液体样品，夹在两个</a:t>
            </a:r>
            <a:r>
              <a:rPr lang="en-US" altLang="zh-CN" sz="1800" err="1">
                <a:latin typeface="Arial" panose="020B0604020202020204" pitchFamily="34" charset="0"/>
                <a:ea typeface="华文新魏" pitchFamily="2" charset="-122"/>
              </a:rPr>
              <a:t>KBr</a:t>
            </a:r>
            <a:r>
              <a:rPr lang="zh-CN" altLang="en-US" sz="1800" dirty="0">
                <a:latin typeface="Arial" panose="020B0604020202020204" pitchFamily="34" charset="0"/>
                <a:ea typeface="华文新魏" pitchFamily="2" charset="-122"/>
              </a:rPr>
              <a:t>窗片之间，得到红外谱图。特别注意：甲苯的峰都相当尖锐，表明分子是不饱和分子。不饱和分子的低能级的构象数少，测试时只是较少的构象能测试得到，因此谱峰较窄。</a:t>
            </a:r>
            <a:endParaRPr lang="zh-CN" altLang="en-US" sz="18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1666" name="标题 2416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1668" name="对象 241667"/>
          <p:cNvGraphicFramePr/>
          <p:nvPr/>
        </p:nvGraphicFramePr>
        <p:xfrm>
          <a:off x="0" y="850900"/>
          <a:ext cx="9144000" cy="600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" r:id="rId1" imgW="6029325" imgH="3848100" progId="Paint.Picture">
                  <p:embed/>
                </p:oleObj>
              </mc:Choice>
              <mc:Fallback>
                <p:oleObj name="" r:id="rId1" imgW="6029325" imgH="3848100" progId="Paint.Picture">
                  <p:embed/>
                  <p:pic>
                    <p:nvPicPr>
                      <p:cNvPr id="0" name="图片 314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50900"/>
                        <a:ext cx="9144000" cy="600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1669" name="文本框 241668"/>
          <p:cNvSpPr txBox="1"/>
          <p:nvPr/>
        </p:nvSpPr>
        <p:spPr>
          <a:xfrm>
            <a:off x="5791200" y="3200400"/>
            <a:ext cx="2286000" cy="180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这是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伸缩振动峰区域，显示苯环伸缩振动以及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CH3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的伸缩振动峰。我们可以与邻、间、对二甲苯进行谱图的比较，找出它们的相似性以及不同点。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2690" name="标题 2426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2692" name="对象 242691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" r:id="rId1" imgW="6019800" imgH="3819525" progId="Paint.Picture">
                  <p:embed/>
                </p:oleObj>
              </mc:Choice>
              <mc:Fallback>
                <p:oleObj name="" r:id="rId1" imgW="6019800" imgH="3819525" progId="Paint.Picture">
                  <p:embed/>
                  <p:pic>
                    <p:nvPicPr>
                      <p:cNvPr id="0" name="图片 31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2693" name="直接连接符 242692"/>
          <p:cNvSpPr/>
          <p:nvPr/>
        </p:nvSpPr>
        <p:spPr>
          <a:xfrm flipH="1">
            <a:off x="2133600" y="3657600"/>
            <a:ext cx="304800" cy="5334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2694" name="文本框 242693"/>
          <p:cNvSpPr txBox="1"/>
          <p:nvPr/>
        </p:nvSpPr>
        <p:spPr>
          <a:xfrm>
            <a:off x="990600" y="5181600"/>
            <a:ext cx="2438400" cy="1314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3050±50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对应于芳环或不饱和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C(sp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)-H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伸缩振动，一般总是在3000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这些峰并不明确归属哪些振动模式。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3714" name="标题 2437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3716" name="对象 243715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" r:id="rId1" imgW="6048375" imgH="3819525" progId="Paint.Picture">
                  <p:embed/>
                </p:oleObj>
              </mc:Choice>
              <mc:Fallback>
                <p:oleObj name="" r:id="rId1" imgW="6048375" imgH="3819525" progId="Paint.Picture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3717" name="直接连接符 243716"/>
          <p:cNvSpPr/>
          <p:nvPr/>
        </p:nvSpPr>
        <p:spPr>
          <a:xfrm flipV="1">
            <a:off x="3962400" y="4267200"/>
            <a:ext cx="2286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3718" name="直接连接符 243717"/>
          <p:cNvSpPr/>
          <p:nvPr/>
        </p:nvSpPr>
        <p:spPr>
          <a:xfrm flipH="1" flipV="1">
            <a:off x="4572000" y="42672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3719" name="直接连接符 243718"/>
          <p:cNvSpPr/>
          <p:nvPr/>
        </p:nvSpPr>
        <p:spPr>
          <a:xfrm flipH="1" flipV="1">
            <a:off x="3886200" y="3581400"/>
            <a:ext cx="3810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3720" name="文本框 243719"/>
          <p:cNvSpPr txBox="1"/>
          <p:nvPr/>
        </p:nvSpPr>
        <p:spPr>
          <a:xfrm>
            <a:off x="3581400" y="5181600"/>
            <a:ext cx="1676400" cy="825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2962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反对称伸缩振动峰。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8" name="标题 2447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4740" name="对象 244739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" r:id="rId1" imgW="6000750" imgH="3829050" progId="Paint.Picture">
                  <p:embed/>
                </p:oleObj>
              </mc:Choice>
              <mc:Fallback>
                <p:oleObj name="" r:id="rId1" imgW="6000750" imgH="3829050" progId="Paint.Picture">
                  <p:embed/>
                  <p:pic>
                    <p:nvPicPr>
                      <p:cNvPr id="0" name="图片 314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4741" name="直接连接符 244740"/>
          <p:cNvSpPr/>
          <p:nvPr/>
        </p:nvSpPr>
        <p:spPr>
          <a:xfrm flipV="1">
            <a:off x="4876800" y="38862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4742" name="直接连接符 244741"/>
          <p:cNvSpPr/>
          <p:nvPr/>
        </p:nvSpPr>
        <p:spPr>
          <a:xfrm flipH="1" flipV="1">
            <a:off x="5410200" y="3810000"/>
            <a:ext cx="228600" cy="3810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4743" name="直接连接符 244742"/>
          <p:cNvSpPr/>
          <p:nvPr/>
        </p:nvSpPr>
        <p:spPr>
          <a:xfrm>
            <a:off x="4724400" y="3124200"/>
            <a:ext cx="457200" cy="4572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4744" name="文本框 244743"/>
          <p:cNvSpPr txBox="1"/>
          <p:nvPr/>
        </p:nvSpPr>
        <p:spPr>
          <a:xfrm>
            <a:off x="4267200" y="4724400"/>
            <a:ext cx="1981200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2872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cm</a:t>
            </a:r>
            <a:r>
              <a:rPr lang="en-US" altLang="zh-CN" baseline="30000">
                <a:latin typeface="Arial" panose="020B0604020202020204" pitchFamily="34" charset="0"/>
                <a:ea typeface="华文新魏" pitchFamily="2" charset="-122"/>
              </a:rPr>
              <a:t>-1</a:t>
            </a:r>
            <a:r>
              <a:rPr lang="en-US" altLang="zh-CN">
                <a:latin typeface="Arial" panose="020B0604020202020204" pitchFamily="34" charset="0"/>
                <a:ea typeface="华文新魏" pitchFamily="2" charset="-122"/>
              </a:rPr>
              <a:t>, -CH</a:t>
            </a:r>
            <a:r>
              <a:rPr lang="en-US" altLang="zh-CN" baseline="-25000">
                <a:latin typeface="Arial" panose="020B0604020202020204" pitchFamily="34" charset="0"/>
                <a:ea typeface="华文新魏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华文新魏" pitchFamily="2" charset="-122"/>
              </a:rPr>
              <a:t>对称伸缩振动峰。</a:t>
            </a:r>
            <a:endParaRPr lang="zh-CN" altLang="en-US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62" name="标题 2457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r>
              <a:rPr lang="zh-CN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谱图解析——甲苯</a:t>
            </a:r>
            <a:endParaRPr lang="zh-CN" altLang="en-US" dirty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45764" name="对象 245763"/>
          <p:cNvGraphicFramePr/>
          <p:nvPr/>
        </p:nvGraphicFramePr>
        <p:xfrm>
          <a:off x="0" y="838200"/>
          <a:ext cx="9144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" r:id="rId1" imgW="6057900" imgH="3838575" progId="Paint.Picture">
                  <p:embed/>
                </p:oleObj>
              </mc:Choice>
              <mc:Fallback>
                <p:oleObj name="" r:id="rId1" imgW="6057900" imgH="3838575" progId="Paint.Picture">
                  <p:embed/>
                  <p:pic>
                    <p:nvPicPr>
                      <p:cNvPr id="0" name="图片 31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838200"/>
                        <a:ext cx="9144000" cy="601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765" name="文本框 245764"/>
          <p:cNvSpPr txBox="1"/>
          <p:nvPr/>
        </p:nvSpPr>
        <p:spPr>
          <a:xfrm>
            <a:off x="1905000" y="3429000"/>
            <a:ext cx="2895600" cy="2835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algn="just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这些是在更低频率的峰的合频峰或倍频峰，这个形式的峰是单取代芳环峰的特征。对这些峰进行归属是没有意义的。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我们可以比较二取代芳环在这个波段峰的形式。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RUKER">
  <a:themeElements>
    <a:clrScheme name="">
      <a:dk1>
        <a:srgbClr val="43486A"/>
      </a:dk1>
      <a:lt1>
        <a:srgbClr val="A3B4CF"/>
      </a:lt1>
      <a:dk2>
        <a:srgbClr val="FFFFFF"/>
      </a:dk2>
      <a:lt2>
        <a:srgbClr val="808080"/>
      </a:lt2>
      <a:accent1>
        <a:srgbClr val="00FF00"/>
      </a:accent1>
      <a:accent2>
        <a:srgbClr val="FF0000"/>
      </a:accent2>
      <a:accent3>
        <a:srgbClr val="CED6E3"/>
      </a:accent3>
      <a:accent4>
        <a:srgbClr val="383D5A"/>
      </a:accent4>
      <a:accent5>
        <a:srgbClr val="AAFFAA"/>
      </a:accent5>
      <a:accent6>
        <a:srgbClr val="E50000"/>
      </a:accent6>
      <a:hlink>
        <a:srgbClr val="000000"/>
      </a:hlink>
      <a:folHlink>
        <a:srgbClr val="0000FF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A3B4CF"/>
        </a:lt1>
        <a:dk2>
          <a:srgbClr val="FFFFFF"/>
        </a:dk2>
        <a:lt2>
          <a:srgbClr val="808080"/>
        </a:lt2>
        <a:accent1>
          <a:srgbClr val="00FF00"/>
        </a:accent1>
        <a:accent2>
          <a:srgbClr val="FF0000"/>
        </a:accent2>
        <a:accent3>
          <a:srgbClr val="CED6E3"/>
        </a:accent3>
        <a:accent4>
          <a:srgbClr val="000000"/>
        </a:accent4>
        <a:accent5>
          <a:srgbClr val="AAFFAA"/>
        </a:accent5>
        <a:accent6>
          <a:srgbClr val="E50000"/>
        </a:accent6>
        <a:hlink>
          <a:srgbClr val="43486A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Settings\Xingjun Lu.XINGJUN_LU.000\Application Data\Microsoft\Templates\BRUKER.pot</Template>
  <TotalTime>0</TotalTime>
  <Words>11530</Words>
  <Application>WPS 演示</Application>
  <PresentationFormat>屏幕显示</PresentationFormat>
  <Paragraphs>1083</Paragraphs>
  <Slides>204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189</vt:i4>
      </vt:variant>
      <vt:variant>
        <vt:lpstr>幻灯片标题</vt:lpstr>
      </vt:variant>
      <vt:variant>
        <vt:i4>204</vt:i4>
      </vt:variant>
    </vt:vector>
  </HeadingPairs>
  <TitlesOfParts>
    <vt:vector size="408" baseType="lpstr">
      <vt:lpstr>Arial</vt:lpstr>
      <vt:lpstr>宋体</vt:lpstr>
      <vt:lpstr>Wingdings</vt:lpstr>
      <vt:lpstr>Times New Roman</vt:lpstr>
      <vt:lpstr>Verdana</vt:lpstr>
      <vt:lpstr>Amazone BT</vt:lpstr>
      <vt:lpstr>Segoe Print</vt:lpstr>
      <vt:lpstr>楷体_GB2312</vt:lpstr>
      <vt:lpstr>新宋体</vt:lpstr>
      <vt:lpstr>Aldine721 Lt BT</vt:lpstr>
      <vt:lpstr>Symbol</vt:lpstr>
      <vt:lpstr>华文新魏</vt:lpstr>
      <vt:lpstr>微软雅黑</vt:lpstr>
      <vt:lpstr>Arial Unicode MS</vt:lpstr>
      <vt:lpstr>BRUKER</vt:lpstr>
      <vt:lpstr>Equation.3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Word.Document.8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Word.Document.8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CorelDraw.Graphic.9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Bruker Optics Shanghai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Xingjun Lu</dc:creator>
  <dc:subject>教学软件！</dc:subject>
  <cp:lastModifiedBy>  </cp:lastModifiedBy>
  <cp:revision>96</cp:revision>
  <cp:lastPrinted>2002-01-10T12:28:34Z</cp:lastPrinted>
  <dcterms:created xsi:type="dcterms:W3CDTF">2003-05-12T10:45:02Z</dcterms:created>
  <dcterms:modified xsi:type="dcterms:W3CDTF">2021-11-24T05:55:19Z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3</vt:i4>
  </property>
  <property fmtid="{D5CDD505-2E9C-101B-9397-08002B2CF9AE}" pid="4" name="Compression">
    <vt:i4>50</vt:i4>
  </property>
  <property fmtid="{D5CDD505-2E9C-101B-9397-08002B2CF9AE}" pid="5" name="ScreenSize">
    <vt:i4>2</vt:i4>
  </property>
  <property fmtid="{D5CDD505-2E9C-101B-9397-08002B2CF9AE}" pid="6" name="ScreenUsage">
    <vt:i4>2</vt:i4>
  </property>
  <property fmtid="{D5CDD505-2E9C-101B-9397-08002B2CF9AE}" pid="7" name="MailAddress">
    <vt:lpwstr>optik@bruker.de</vt:lpwstr>
  </property>
  <property fmtid="{D5CDD505-2E9C-101B-9397-08002B2CF9AE}" pid="8" name="HomePage">
    <vt:lpwstr>www.bruker.de/optik</vt:lpwstr>
  </property>
  <property fmtid="{D5CDD505-2E9C-101B-9397-08002B2CF9AE}" pid="9" name="Other">
    <vt:lpwstr>Bruker Otpik Turtorials</vt:lpwstr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-1</vt:i4>
  </property>
  <property fmtid="{D5CDD505-2E9C-101B-9397-08002B2CF9AE}" pid="18" name="ButtonType">
    <vt:i4>3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E:\Projekte_Drews\Tutorial</vt:lpwstr>
  </property>
  <property fmtid="{D5CDD505-2E9C-101B-9397-08002B2CF9AE}" pid="22" name="ICV">
    <vt:lpwstr>066F952CA4924B19AD6FB293ADE173FD</vt:lpwstr>
  </property>
  <property fmtid="{D5CDD505-2E9C-101B-9397-08002B2CF9AE}" pid="23" name="KSOProductBuildVer">
    <vt:lpwstr>2052-11.1.0.11115</vt:lpwstr>
  </property>
</Properties>
</file>